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notesMasterIdLst>
    <p:notesMasterId r:id="rId13"/>
  </p:notesMasterIdLst>
  <p:handoutMasterIdLst>
    <p:handoutMasterId r:id="rId14"/>
  </p:handoutMasterIdLst>
  <p:sldIdLst>
    <p:sldId id="2549" r:id="rId2"/>
    <p:sldId id="2554" r:id="rId3"/>
    <p:sldId id="2552" r:id="rId4"/>
    <p:sldId id="2558" r:id="rId5"/>
    <p:sldId id="2548" r:id="rId6"/>
    <p:sldId id="2537" r:id="rId7"/>
    <p:sldId id="2561" r:id="rId8"/>
    <p:sldId id="2551" r:id="rId9"/>
    <p:sldId id="272" r:id="rId10"/>
    <p:sldId id="2560" r:id="rId11"/>
    <p:sldId id="255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AE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4706" autoAdjust="0"/>
  </p:normalViewPr>
  <p:slideViewPr>
    <p:cSldViewPr snapToGrid="0">
      <p:cViewPr varScale="1">
        <p:scale>
          <a:sx n="50" d="100"/>
          <a:sy n="50" d="100"/>
        </p:scale>
        <p:origin x="1862" y="38"/>
      </p:cViewPr>
      <p:guideLst/>
    </p:cSldViewPr>
  </p:slideViewPr>
  <p:notesTextViewPr>
    <p:cViewPr>
      <p:scale>
        <a:sx n="1" d="1"/>
        <a:sy n="1" d="1"/>
      </p:scale>
      <p:origin x="0" y="0"/>
    </p:cViewPr>
  </p:notesTextViewPr>
  <p:notesViewPr>
    <p:cSldViewPr snapToGrid="0">
      <p:cViewPr varScale="1">
        <p:scale>
          <a:sx n="87" d="100"/>
          <a:sy n="87" d="100"/>
        </p:scale>
        <p:origin x="384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33AC99-647E-4A44-84DE-21D61A981C04}" type="doc">
      <dgm:prSet loTypeId="urn:microsoft.com/office/officeart/2005/8/layout/matrix1" loCatId="matrix" qsTypeId="urn:microsoft.com/office/officeart/2005/8/quickstyle/simple1" qsCatId="simple" csTypeId="urn:microsoft.com/office/officeart/2005/8/colors/colorful1" csCatId="colorful" phldr="1"/>
      <dgm:spPr/>
      <dgm:t>
        <a:bodyPr/>
        <a:lstStyle/>
        <a:p>
          <a:endParaRPr lang="en-CA"/>
        </a:p>
      </dgm:t>
    </dgm:pt>
    <dgm:pt modelId="{D4549C3A-52E2-4704-A390-90E36DC65E7D}">
      <dgm:prSet phldrT="[Text]" custT="1"/>
      <dgm:spPr/>
      <dgm:t>
        <a:bodyPr/>
        <a:lstStyle/>
        <a:p>
          <a:r>
            <a:rPr lang="en-CA" sz="3200" dirty="0"/>
            <a:t>Accommodations?</a:t>
          </a:r>
          <a:endParaRPr lang="en-CA" sz="1600" dirty="0"/>
        </a:p>
      </dgm:t>
    </dgm:pt>
    <dgm:pt modelId="{2E09B87A-FC84-4AB8-B4D9-5E131EBC1AE3}" type="parTrans" cxnId="{E6463BA2-CFE8-485C-A9ED-E404A1C74CDE}">
      <dgm:prSet/>
      <dgm:spPr/>
      <dgm:t>
        <a:bodyPr/>
        <a:lstStyle/>
        <a:p>
          <a:endParaRPr lang="en-CA"/>
        </a:p>
      </dgm:t>
    </dgm:pt>
    <dgm:pt modelId="{6DB16FA0-754D-4E71-8499-EC024CB65D36}" type="sibTrans" cxnId="{E6463BA2-CFE8-485C-A9ED-E404A1C74CDE}">
      <dgm:prSet/>
      <dgm:spPr/>
      <dgm:t>
        <a:bodyPr/>
        <a:lstStyle/>
        <a:p>
          <a:endParaRPr lang="en-CA"/>
        </a:p>
      </dgm:t>
    </dgm:pt>
    <dgm:pt modelId="{40794CDF-AB11-443B-BEC2-327704C00830}">
      <dgm:prSet phldrT="[Text]" custT="1"/>
      <dgm:spPr/>
      <dgm:t>
        <a:bodyPr/>
        <a:lstStyle/>
        <a:p>
          <a:r>
            <a:rPr lang="en-CA" sz="2400" dirty="0"/>
            <a:t>Administrative Officials</a:t>
          </a:r>
        </a:p>
      </dgm:t>
      <dgm:extLst>
        <a:ext uri="{E40237B7-FDA0-4F09-8148-C483321AD2D9}">
          <dgm14:cNvPr xmlns:dgm14="http://schemas.microsoft.com/office/drawing/2010/diagram" id="0" name="" descr="A diagram of four coloured quadrants with white text: red &quot;Administrative Officials&quot;, green &quot;Teaching Staff&quot;, blue &quot;Advocates and Supports Staff&quot; and black &quot;Students&quot; . These quadrants are overlayed by a central pink title block marked with the text &quot;Accomodations?&quot;"/>
        </a:ext>
      </dgm:extLst>
    </dgm:pt>
    <dgm:pt modelId="{C23C3E51-C7BC-4333-99ED-6A5F654358BB}" type="parTrans" cxnId="{ECFF2F7C-ADB0-4A19-8DD4-6EAD4549ACA4}">
      <dgm:prSet/>
      <dgm:spPr/>
      <dgm:t>
        <a:bodyPr/>
        <a:lstStyle/>
        <a:p>
          <a:endParaRPr lang="en-CA"/>
        </a:p>
      </dgm:t>
    </dgm:pt>
    <dgm:pt modelId="{AE7881A7-7361-49F2-8C18-8D875C8B114B}" type="sibTrans" cxnId="{ECFF2F7C-ADB0-4A19-8DD4-6EAD4549ACA4}">
      <dgm:prSet/>
      <dgm:spPr/>
      <dgm:t>
        <a:bodyPr/>
        <a:lstStyle/>
        <a:p>
          <a:endParaRPr lang="en-CA"/>
        </a:p>
      </dgm:t>
    </dgm:pt>
    <dgm:pt modelId="{4EA88C46-3AFD-43C0-9923-F5124783CFF5}">
      <dgm:prSet phldrT="[Text]" custT="1"/>
      <dgm:spPr/>
      <dgm:t>
        <a:bodyPr/>
        <a:lstStyle/>
        <a:p>
          <a:r>
            <a:rPr lang="en-CA" sz="2400" dirty="0"/>
            <a:t>Teaching Staff</a:t>
          </a:r>
        </a:p>
      </dgm:t>
    </dgm:pt>
    <dgm:pt modelId="{7EAF4DCB-91C5-45FB-963A-58EC461F69AB}" type="parTrans" cxnId="{461D6CDA-5738-4249-BEF6-519F760D4D52}">
      <dgm:prSet/>
      <dgm:spPr/>
      <dgm:t>
        <a:bodyPr/>
        <a:lstStyle/>
        <a:p>
          <a:endParaRPr lang="en-CA"/>
        </a:p>
      </dgm:t>
    </dgm:pt>
    <dgm:pt modelId="{6A496BE5-5C47-4B5B-866E-D94F2F48035E}" type="sibTrans" cxnId="{461D6CDA-5738-4249-BEF6-519F760D4D52}">
      <dgm:prSet/>
      <dgm:spPr/>
      <dgm:t>
        <a:bodyPr/>
        <a:lstStyle/>
        <a:p>
          <a:endParaRPr lang="en-CA"/>
        </a:p>
      </dgm:t>
    </dgm:pt>
    <dgm:pt modelId="{B80B8D74-2EA7-463D-BE8D-318E92BE21D7}">
      <dgm:prSet phldrT="[Text]" custT="1"/>
      <dgm:spPr/>
      <dgm:t>
        <a:bodyPr/>
        <a:lstStyle/>
        <a:p>
          <a:r>
            <a:rPr lang="en-CA" sz="2800" dirty="0"/>
            <a:t>Advocates and Support Staff</a:t>
          </a:r>
        </a:p>
      </dgm:t>
    </dgm:pt>
    <dgm:pt modelId="{1381DE54-1029-46BA-B24A-21122BABAEDB}" type="parTrans" cxnId="{6F5E4ACB-A713-41D1-9455-D4F02E143244}">
      <dgm:prSet/>
      <dgm:spPr/>
      <dgm:t>
        <a:bodyPr/>
        <a:lstStyle/>
        <a:p>
          <a:endParaRPr lang="en-CA"/>
        </a:p>
      </dgm:t>
    </dgm:pt>
    <dgm:pt modelId="{12C44207-7053-4830-A9F5-F765042A4DC3}" type="sibTrans" cxnId="{6F5E4ACB-A713-41D1-9455-D4F02E143244}">
      <dgm:prSet/>
      <dgm:spPr/>
      <dgm:t>
        <a:bodyPr/>
        <a:lstStyle/>
        <a:p>
          <a:endParaRPr lang="en-CA"/>
        </a:p>
      </dgm:t>
    </dgm:pt>
    <dgm:pt modelId="{C1C671ED-375F-415F-8A5D-6C4F4076E467}">
      <dgm:prSet phldrT="[Text]" custT="1"/>
      <dgm:spPr/>
      <dgm:t>
        <a:bodyPr/>
        <a:lstStyle/>
        <a:p>
          <a:r>
            <a:rPr lang="en-CA" sz="2800" dirty="0"/>
            <a:t>Students</a:t>
          </a:r>
          <a:endParaRPr lang="en-CA" sz="1600" dirty="0"/>
        </a:p>
      </dgm:t>
    </dgm:pt>
    <dgm:pt modelId="{B673443A-1BF9-4978-BE94-188169047B98}" type="parTrans" cxnId="{AD5D99C5-1668-4841-99C3-10DD95B18993}">
      <dgm:prSet/>
      <dgm:spPr/>
      <dgm:t>
        <a:bodyPr/>
        <a:lstStyle/>
        <a:p>
          <a:endParaRPr lang="en-CA"/>
        </a:p>
      </dgm:t>
    </dgm:pt>
    <dgm:pt modelId="{9C920FEF-7CAF-45DC-96DC-9F6905C863B9}" type="sibTrans" cxnId="{AD5D99C5-1668-4841-99C3-10DD95B18993}">
      <dgm:prSet/>
      <dgm:spPr/>
      <dgm:t>
        <a:bodyPr/>
        <a:lstStyle/>
        <a:p>
          <a:endParaRPr lang="en-CA"/>
        </a:p>
      </dgm:t>
    </dgm:pt>
    <dgm:pt modelId="{47308A80-D027-4E52-90A1-282EDD7E3E7E}" type="pres">
      <dgm:prSet presAssocID="{DF33AC99-647E-4A44-84DE-21D61A981C04}" presName="diagram" presStyleCnt="0">
        <dgm:presLayoutVars>
          <dgm:chMax val="1"/>
          <dgm:dir/>
          <dgm:animLvl val="ctr"/>
          <dgm:resizeHandles val="exact"/>
        </dgm:presLayoutVars>
      </dgm:prSet>
      <dgm:spPr/>
    </dgm:pt>
    <dgm:pt modelId="{7CAF38DB-DAD3-4ACF-9588-FA3882DFDCF7}" type="pres">
      <dgm:prSet presAssocID="{DF33AC99-647E-4A44-84DE-21D61A981C04}" presName="matrix" presStyleCnt="0"/>
      <dgm:spPr/>
    </dgm:pt>
    <dgm:pt modelId="{1C2DB1E1-7A24-4472-BC48-C6E64766969D}" type="pres">
      <dgm:prSet presAssocID="{DF33AC99-647E-4A44-84DE-21D61A981C04}" presName="tile1" presStyleLbl="node1" presStyleIdx="0" presStyleCnt="4"/>
      <dgm:spPr/>
    </dgm:pt>
    <dgm:pt modelId="{0D64CA9A-4C44-471D-9832-205AAF15681B}" type="pres">
      <dgm:prSet presAssocID="{DF33AC99-647E-4A44-84DE-21D61A981C04}" presName="tile1text" presStyleLbl="node1" presStyleIdx="0" presStyleCnt="4">
        <dgm:presLayoutVars>
          <dgm:chMax val="0"/>
          <dgm:chPref val="0"/>
          <dgm:bulletEnabled val="1"/>
        </dgm:presLayoutVars>
      </dgm:prSet>
      <dgm:spPr/>
    </dgm:pt>
    <dgm:pt modelId="{CFB837C9-21C4-4BDF-BEA0-E24291F3A889}" type="pres">
      <dgm:prSet presAssocID="{DF33AC99-647E-4A44-84DE-21D61A981C04}" presName="tile2" presStyleLbl="node1" presStyleIdx="1" presStyleCnt="4"/>
      <dgm:spPr/>
    </dgm:pt>
    <dgm:pt modelId="{1304BDEA-9FE0-4998-B348-8E79B985B682}" type="pres">
      <dgm:prSet presAssocID="{DF33AC99-647E-4A44-84DE-21D61A981C04}" presName="tile2text" presStyleLbl="node1" presStyleIdx="1" presStyleCnt="4">
        <dgm:presLayoutVars>
          <dgm:chMax val="0"/>
          <dgm:chPref val="0"/>
          <dgm:bulletEnabled val="1"/>
        </dgm:presLayoutVars>
      </dgm:prSet>
      <dgm:spPr/>
    </dgm:pt>
    <dgm:pt modelId="{6139DBC7-BF53-437D-B659-E79432E9A14E}" type="pres">
      <dgm:prSet presAssocID="{DF33AC99-647E-4A44-84DE-21D61A981C04}" presName="tile3" presStyleLbl="node1" presStyleIdx="2" presStyleCnt="4"/>
      <dgm:spPr/>
    </dgm:pt>
    <dgm:pt modelId="{D873622D-00A0-47BC-80D6-C7481AA5AE70}" type="pres">
      <dgm:prSet presAssocID="{DF33AC99-647E-4A44-84DE-21D61A981C04}" presName="tile3text" presStyleLbl="node1" presStyleIdx="2" presStyleCnt="4">
        <dgm:presLayoutVars>
          <dgm:chMax val="0"/>
          <dgm:chPref val="0"/>
          <dgm:bulletEnabled val="1"/>
        </dgm:presLayoutVars>
      </dgm:prSet>
      <dgm:spPr/>
    </dgm:pt>
    <dgm:pt modelId="{70780BE0-92B5-4540-8F44-14C58D343BF7}" type="pres">
      <dgm:prSet presAssocID="{DF33AC99-647E-4A44-84DE-21D61A981C04}" presName="tile4" presStyleLbl="node1" presStyleIdx="3" presStyleCnt="4"/>
      <dgm:spPr/>
    </dgm:pt>
    <dgm:pt modelId="{1575CDB3-AE17-4C9F-9347-1935D3482FBE}" type="pres">
      <dgm:prSet presAssocID="{DF33AC99-647E-4A44-84DE-21D61A981C04}" presName="tile4text" presStyleLbl="node1" presStyleIdx="3" presStyleCnt="4">
        <dgm:presLayoutVars>
          <dgm:chMax val="0"/>
          <dgm:chPref val="0"/>
          <dgm:bulletEnabled val="1"/>
        </dgm:presLayoutVars>
      </dgm:prSet>
      <dgm:spPr/>
    </dgm:pt>
    <dgm:pt modelId="{93FA59DB-B044-45AD-AEE5-89C4632FC2AE}" type="pres">
      <dgm:prSet presAssocID="{DF33AC99-647E-4A44-84DE-21D61A981C04}" presName="centerTile" presStyleLbl="fgShp" presStyleIdx="0" presStyleCnt="1" custScaleX="212281">
        <dgm:presLayoutVars>
          <dgm:chMax val="0"/>
          <dgm:chPref val="0"/>
        </dgm:presLayoutVars>
      </dgm:prSet>
      <dgm:spPr/>
    </dgm:pt>
  </dgm:ptLst>
  <dgm:cxnLst>
    <dgm:cxn modelId="{FF879C27-89C3-46F1-B953-3F86CCAD157A}" type="presOf" srcId="{B80B8D74-2EA7-463D-BE8D-318E92BE21D7}" destId="{6139DBC7-BF53-437D-B659-E79432E9A14E}" srcOrd="0" destOrd="0" presId="urn:microsoft.com/office/officeart/2005/8/layout/matrix1"/>
    <dgm:cxn modelId="{12D48D40-8151-43F5-86B4-A4394A4D5D79}" type="presOf" srcId="{C1C671ED-375F-415F-8A5D-6C4F4076E467}" destId="{1575CDB3-AE17-4C9F-9347-1935D3482FBE}" srcOrd="1" destOrd="0" presId="urn:microsoft.com/office/officeart/2005/8/layout/matrix1"/>
    <dgm:cxn modelId="{9A2AEB62-2FFA-4B5A-85CA-B6C6A97BDF45}" type="presOf" srcId="{D4549C3A-52E2-4704-A390-90E36DC65E7D}" destId="{93FA59DB-B044-45AD-AEE5-89C4632FC2AE}" srcOrd="0" destOrd="0" presId="urn:microsoft.com/office/officeart/2005/8/layout/matrix1"/>
    <dgm:cxn modelId="{A8B18564-DFB3-4D1D-B20A-0B68E22E4055}" type="presOf" srcId="{40794CDF-AB11-443B-BEC2-327704C00830}" destId="{1C2DB1E1-7A24-4472-BC48-C6E64766969D}" srcOrd="0" destOrd="0" presId="urn:microsoft.com/office/officeart/2005/8/layout/matrix1"/>
    <dgm:cxn modelId="{18A8AD59-E5DB-4C56-A60A-E95020B57DAC}" type="presOf" srcId="{DF33AC99-647E-4A44-84DE-21D61A981C04}" destId="{47308A80-D027-4E52-90A1-282EDD7E3E7E}" srcOrd="0" destOrd="0" presId="urn:microsoft.com/office/officeart/2005/8/layout/matrix1"/>
    <dgm:cxn modelId="{ECFF2F7C-ADB0-4A19-8DD4-6EAD4549ACA4}" srcId="{D4549C3A-52E2-4704-A390-90E36DC65E7D}" destId="{40794CDF-AB11-443B-BEC2-327704C00830}" srcOrd="0" destOrd="0" parTransId="{C23C3E51-C7BC-4333-99ED-6A5F654358BB}" sibTransId="{AE7881A7-7361-49F2-8C18-8D875C8B114B}"/>
    <dgm:cxn modelId="{F317C791-CB45-4E22-B425-9B338DADC562}" type="presOf" srcId="{40794CDF-AB11-443B-BEC2-327704C00830}" destId="{0D64CA9A-4C44-471D-9832-205AAF15681B}" srcOrd="1" destOrd="0" presId="urn:microsoft.com/office/officeart/2005/8/layout/matrix1"/>
    <dgm:cxn modelId="{39431797-BEB2-470A-8D55-957329C6894D}" type="presOf" srcId="{B80B8D74-2EA7-463D-BE8D-318E92BE21D7}" destId="{D873622D-00A0-47BC-80D6-C7481AA5AE70}" srcOrd="1" destOrd="0" presId="urn:microsoft.com/office/officeart/2005/8/layout/matrix1"/>
    <dgm:cxn modelId="{E6463BA2-CFE8-485C-A9ED-E404A1C74CDE}" srcId="{DF33AC99-647E-4A44-84DE-21D61A981C04}" destId="{D4549C3A-52E2-4704-A390-90E36DC65E7D}" srcOrd="0" destOrd="0" parTransId="{2E09B87A-FC84-4AB8-B4D9-5E131EBC1AE3}" sibTransId="{6DB16FA0-754D-4E71-8499-EC024CB65D36}"/>
    <dgm:cxn modelId="{AF3C6DB5-BD57-40C3-8398-42E8E846C0F2}" type="presOf" srcId="{4EA88C46-3AFD-43C0-9923-F5124783CFF5}" destId="{CFB837C9-21C4-4BDF-BEA0-E24291F3A889}" srcOrd="0" destOrd="0" presId="urn:microsoft.com/office/officeart/2005/8/layout/matrix1"/>
    <dgm:cxn modelId="{FD5ABEC2-20D1-4F13-9D92-405413BDF254}" type="presOf" srcId="{4EA88C46-3AFD-43C0-9923-F5124783CFF5}" destId="{1304BDEA-9FE0-4998-B348-8E79B985B682}" srcOrd="1" destOrd="0" presId="urn:microsoft.com/office/officeart/2005/8/layout/matrix1"/>
    <dgm:cxn modelId="{AD5D99C5-1668-4841-99C3-10DD95B18993}" srcId="{D4549C3A-52E2-4704-A390-90E36DC65E7D}" destId="{C1C671ED-375F-415F-8A5D-6C4F4076E467}" srcOrd="3" destOrd="0" parTransId="{B673443A-1BF9-4978-BE94-188169047B98}" sibTransId="{9C920FEF-7CAF-45DC-96DC-9F6905C863B9}"/>
    <dgm:cxn modelId="{6F5E4ACB-A713-41D1-9455-D4F02E143244}" srcId="{D4549C3A-52E2-4704-A390-90E36DC65E7D}" destId="{B80B8D74-2EA7-463D-BE8D-318E92BE21D7}" srcOrd="2" destOrd="0" parTransId="{1381DE54-1029-46BA-B24A-21122BABAEDB}" sibTransId="{12C44207-7053-4830-A9F5-F765042A4DC3}"/>
    <dgm:cxn modelId="{DEB934CD-28ED-4C22-A13C-6BFC96317D61}" type="presOf" srcId="{C1C671ED-375F-415F-8A5D-6C4F4076E467}" destId="{70780BE0-92B5-4540-8F44-14C58D343BF7}" srcOrd="0" destOrd="0" presId="urn:microsoft.com/office/officeart/2005/8/layout/matrix1"/>
    <dgm:cxn modelId="{461D6CDA-5738-4249-BEF6-519F760D4D52}" srcId="{D4549C3A-52E2-4704-A390-90E36DC65E7D}" destId="{4EA88C46-3AFD-43C0-9923-F5124783CFF5}" srcOrd="1" destOrd="0" parTransId="{7EAF4DCB-91C5-45FB-963A-58EC461F69AB}" sibTransId="{6A496BE5-5C47-4B5B-866E-D94F2F48035E}"/>
    <dgm:cxn modelId="{FB3CA12E-AE08-45FE-B4CE-28C6B4A07457}" type="presParOf" srcId="{47308A80-D027-4E52-90A1-282EDD7E3E7E}" destId="{7CAF38DB-DAD3-4ACF-9588-FA3882DFDCF7}" srcOrd="0" destOrd="0" presId="urn:microsoft.com/office/officeart/2005/8/layout/matrix1"/>
    <dgm:cxn modelId="{94A086E5-B22B-414E-A7A4-E61566FA211A}" type="presParOf" srcId="{7CAF38DB-DAD3-4ACF-9588-FA3882DFDCF7}" destId="{1C2DB1E1-7A24-4472-BC48-C6E64766969D}" srcOrd="0" destOrd="0" presId="urn:microsoft.com/office/officeart/2005/8/layout/matrix1"/>
    <dgm:cxn modelId="{49979A0E-F93C-42D5-9E6A-D1CBC021F657}" type="presParOf" srcId="{7CAF38DB-DAD3-4ACF-9588-FA3882DFDCF7}" destId="{0D64CA9A-4C44-471D-9832-205AAF15681B}" srcOrd="1" destOrd="0" presId="urn:microsoft.com/office/officeart/2005/8/layout/matrix1"/>
    <dgm:cxn modelId="{EA4EAD97-D591-41CB-AF96-0598A4EEA9F5}" type="presParOf" srcId="{7CAF38DB-DAD3-4ACF-9588-FA3882DFDCF7}" destId="{CFB837C9-21C4-4BDF-BEA0-E24291F3A889}" srcOrd="2" destOrd="0" presId="urn:microsoft.com/office/officeart/2005/8/layout/matrix1"/>
    <dgm:cxn modelId="{9A94F376-09DE-48BA-B682-84A3D22D9DCC}" type="presParOf" srcId="{7CAF38DB-DAD3-4ACF-9588-FA3882DFDCF7}" destId="{1304BDEA-9FE0-4998-B348-8E79B985B682}" srcOrd="3" destOrd="0" presId="urn:microsoft.com/office/officeart/2005/8/layout/matrix1"/>
    <dgm:cxn modelId="{E4AA1BC0-737F-44CC-8DEA-B6FE47BBDB5A}" type="presParOf" srcId="{7CAF38DB-DAD3-4ACF-9588-FA3882DFDCF7}" destId="{6139DBC7-BF53-437D-B659-E79432E9A14E}" srcOrd="4" destOrd="0" presId="urn:microsoft.com/office/officeart/2005/8/layout/matrix1"/>
    <dgm:cxn modelId="{488F7737-28C2-401D-A574-33335889FC0B}" type="presParOf" srcId="{7CAF38DB-DAD3-4ACF-9588-FA3882DFDCF7}" destId="{D873622D-00A0-47BC-80D6-C7481AA5AE70}" srcOrd="5" destOrd="0" presId="urn:microsoft.com/office/officeart/2005/8/layout/matrix1"/>
    <dgm:cxn modelId="{21FD8676-A3CF-4DB3-B3CA-B82BEC3F287F}" type="presParOf" srcId="{7CAF38DB-DAD3-4ACF-9588-FA3882DFDCF7}" destId="{70780BE0-92B5-4540-8F44-14C58D343BF7}" srcOrd="6" destOrd="0" presId="urn:microsoft.com/office/officeart/2005/8/layout/matrix1"/>
    <dgm:cxn modelId="{D3D302F7-EBA0-42EC-B476-EF992D36FF76}" type="presParOf" srcId="{7CAF38DB-DAD3-4ACF-9588-FA3882DFDCF7}" destId="{1575CDB3-AE17-4C9F-9347-1935D3482FBE}" srcOrd="7" destOrd="0" presId="urn:microsoft.com/office/officeart/2005/8/layout/matrix1"/>
    <dgm:cxn modelId="{538EC842-E151-4382-B376-EE4F7BAFD30A}" type="presParOf" srcId="{47308A80-D027-4E52-90A1-282EDD7E3E7E}" destId="{93FA59DB-B044-45AD-AEE5-89C4632FC2A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951F77-4E36-4893-91C6-3151A6D51694}"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65B3944D-D926-4D0F-A305-F5740000747A}">
      <dgm:prSet custT="1"/>
      <dgm:spPr/>
      <dgm:t>
        <a:bodyPr/>
        <a:lstStyle/>
        <a:p>
          <a:pPr>
            <a:lnSpc>
              <a:spcPct val="100000"/>
            </a:lnSpc>
          </a:pPr>
          <a:r>
            <a:rPr lang="en-US" sz="3200" b="1" i="0" dirty="0">
              <a:solidFill>
                <a:schemeClr val="bg1"/>
              </a:solidFill>
            </a:rPr>
            <a:t>LinkedIn</a:t>
          </a:r>
          <a:br>
            <a:rPr lang="en-US" sz="3200" b="0" i="0" dirty="0">
              <a:solidFill>
                <a:schemeClr val="bg1"/>
              </a:solidFill>
            </a:rPr>
          </a:br>
          <a:r>
            <a:rPr lang="en-CA" sz="2400" b="0" i="0" dirty="0">
              <a:solidFill>
                <a:schemeClr val="bg1"/>
              </a:solidFill>
            </a:rPr>
            <a:t>www.linkedin.com/in/</a:t>
          </a:r>
          <a:br>
            <a:rPr lang="en-CA" sz="2400" b="0" i="0" dirty="0">
              <a:solidFill>
                <a:schemeClr val="bg1"/>
              </a:solidFill>
            </a:rPr>
          </a:br>
          <a:r>
            <a:rPr lang="en-CA" sz="2400" b="0" i="0" dirty="0">
              <a:solidFill>
                <a:schemeClr val="bg1"/>
              </a:solidFill>
            </a:rPr>
            <a:t>drew-f-9111a2306</a:t>
          </a:r>
          <a:endParaRPr lang="en-US" sz="2400" b="0" i="0" dirty="0">
            <a:solidFill>
              <a:schemeClr val="bg1"/>
            </a:solidFill>
          </a:endParaRPr>
        </a:p>
      </dgm:t>
    </dgm:pt>
    <dgm:pt modelId="{2EA7AC4A-E82B-43F0-A6EA-F599428578FC}" type="parTrans" cxnId="{92D3A76D-ADBB-49F3-861D-D2B74F81812E}">
      <dgm:prSet/>
      <dgm:spPr/>
      <dgm:t>
        <a:bodyPr/>
        <a:lstStyle/>
        <a:p>
          <a:endParaRPr lang="en-US" sz="2400" b="0" i="0"/>
        </a:p>
      </dgm:t>
    </dgm:pt>
    <dgm:pt modelId="{8862CE7B-AE72-45E8-B982-5279C14F7985}" type="sibTrans" cxnId="{92D3A76D-ADBB-49F3-861D-D2B74F81812E}">
      <dgm:prSet/>
      <dgm:spPr/>
      <dgm:t>
        <a:bodyPr/>
        <a:lstStyle/>
        <a:p>
          <a:endParaRPr lang="en-US" sz="2400" b="0" i="0"/>
        </a:p>
      </dgm:t>
    </dgm:pt>
    <dgm:pt modelId="{BC68B812-A325-41D8-A08E-C2392666DF66}">
      <dgm:prSet custT="1"/>
      <dgm:spPr/>
      <dgm:t>
        <a:bodyPr/>
        <a:lstStyle/>
        <a:p>
          <a:pPr>
            <a:lnSpc>
              <a:spcPct val="100000"/>
            </a:lnSpc>
          </a:pPr>
          <a:r>
            <a:rPr lang="en-US" sz="3200" b="1" i="0" dirty="0">
              <a:solidFill>
                <a:schemeClr val="bg1"/>
              </a:solidFill>
            </a:rPr>
            <a:t>Email</a:t>
          </a:r>
          <a:br>
            <a:rPr lang="en-US" sz="3200" b="0" i="0" dirty="0">
              <a:solidFill>
                <a:schemeClr val="bg1"/>
              </a:solidFill>
            </a:rPr>
          </a:br>
          <a:r>
            <a:rPr lang="en-US" sz="2400" b="0" i="0" dirty="0">
              <a:solidFill>
                <a:schemeClr val="bg1"/>
              </a:solidFill>
            </a:rPr>
            <a:t>Drew.Fitzgerald@dal.ca</a:t>
          </a:r>
        </a:p>
      </dgm:t>
    </dgm:pt>
    <dgm:pt modelId="{23A01A1D-B409-49E7-91BA-2321B9A237C2}" type="parTrans" cxnId="{AAD26E9B-C129-46B7-BFCC-98D5999B6B9A}">
      <dgm:prSet/>
      <dgm:spPr/>
      <dgm:t>
        <a:bodyPr/>
        <a:lstStyle/>
        <a:p>
          <a:endParaRPr lang="en-US" sz="2400" b="0" i="0"/>
        </a:p>
      </dgm:t>
    </dgm:pt>
    <dgm:pt modelId="{E950D3C2-0472-429B-98B0-86C856FA65A1}" type="sibTrans" cxnId="{AAD26E9B-C129-46B7-BFCC-98D5999B6B9A}">
      <dgm:prSet/>
      <dgm:spPr/>
      <dgm:t>
        <a:bodyPr/>
        <a:lstStyle/>
        <a:p>
          <a:endParaRPr lang="en-US" sz="2400" b="0" i="0"/>
        </a:p>
      </dgm:t>
    </dgm:pt>
    <dgm:pt modelId="{F61FEBF0-CB2F-4364-8F44-722FB7578D18}" type="pres">
      <dgm:prSet presAssocID="{D7951F77-4E36-4893-91C6-3151A6D51694}" presName="root" presStyleCnt="0">
        <dgm:presLayoutVars>
          <dgm:dir/>
          <dgm:resizeHandles val="exact"/>
        </dgm:presLayoutVars>
      </dgm:prSet>
      <dgm:spPr/>
    </dgm:pt>
    <dgm:pt modelId="{F50C455E-839B-4494-8D06-326978CB28A7}" type="pres">
      <dgm:prSet presAssocID="{65B3944D-D926-4D0F-A305-F5740000747A}" presName="compNode" presStyleCnt="0"/>
      <dgm:spPr/>
    </dgm:pt>
    <dgm:pt modelId="{1DA8A0A9-929F-455B-B8BD-92EC86B6A862}" type="pres">
      <dgm:prSet presAssocID="{65B3944D-D926-4D0F-A305-F5740000747A}" presName="bgRect" presStyleLbl="bgShp" presStyleIdx="0" presStyleCnt="2"/>
      <dgm:spPr>
        <a:prstGeom prst="rect">
          <a:avLst/>
        </a:prstGeom>
        <a:noFill/>
        <a:ln w="22225">
          <a:noFill/>
        </a:ln>
        <a:effectLst/>
      </dgm:spPr>
    </dgm:pt>
    <dgm:pt modelId="{70C56EED-B0B5-4180-A100-474B69DE81C3}" type="pres">
      <dgm:prSet presAssocID="{65B3944D-D926-4D0F-A305-F5740000747A}" presName="iconRect" presStyleLbl="node1" presStyleIdx="0" presStyleCnt="2"/>
      <dgm:spPr>
        <a:blipFill>
          <a:blip xmlns:r="http://schemas.openxmlformats.org/officeDocument/2006/relationships" r:embed="rId1" cstate="screen">
            <a:extLst>
              <a:ext uri="{28A0092B-C50C-407E-A947-70E740481C1C}">
                <a14:useLocalDpi xmlns:a14="http://schemas.microsoft.com/office/drawing/2010/main"/>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nnected"/>
        </a:ext>
      </dgm:extLst>
    </dgm:pt>
    <dgm:pt modelId="{1827E2BA-EA13-4751-82F2-976CBDED6C82}" type="pres">
      <dgm:prSet presAssocID="{65B3944D-D926-4D0F-A305-F5740000747A}" presName="spaceRect" presStyleCnt="0"/>
      <dgm:spPr/>
    </dgm:pt>
    <dgm:pt modelId="{C38A5A37-0883-4EE3-9002-010A6D324785}" type="pres">
      <dgm:prSet presAssocID="{65B3944D-D926-4D0F-A305-F5740000747A}" presName="parTx" presStyleLbl="revTx" presStyleIdx="0" presStyleCnt="2">
        <dgm:presLayoutVars>
          <dgm:chMax val="0"/>
          <dgm:chPref val="0"/>
        </dgm:presLayoutVars>
      </dgm:prSet>
      <dgm:spPr/>
    </dgm:pt>
    <dgm:pt modelId="{21CE6EA1-CB92-41CD-8FAE-4CFF03E26BE6}" type="pres">
      <dgm:prSet presAssocID="{8862CE7B-AE72-45E8-B982-5279C14F7985}" presName="sibTrans" presStyleCnt="0"/>
      <dgm:spPr/>
    </dgm:pt>
    <dgm:pt modelId="{763367BB-4527-4646-8015-D79C10A337E8}" type="pres">
      <dgm:prSet presAssocID="{BC68B812-A325-41D8-A08E-C2392666DF66}" presName="compNode" presStyleCnt="0"/>
      <dgm:spPr/>
    </dgm:pt>
    <dgm:pt modelId="{712D2B29-4977-4B70-ABE9-215A9E804015}" type="pres">
      <dgm:prSet presAssocID="{BC68B812-A325-41D8-A08E-C2392666DF66}" presName="bgRect" presStyleLbl="bgShp" presStyleIdx="1" presStyleCnt="2"/>
      <dgm:spPr>
        <a:prstGeom prst="rect">
          <a:avLst/>
        </a:prstGeom>
        <a:noFill/>
        <a:ln w="22225">
          <a:noFill/>
        </a:ln>
        <a:effectLst/>
      </dgm:spPr>
    </dgm:pt>
    <dgm:pt modelId="{6C7A9EF9-02EB-4D4D-A251-EC3A2F0EFD57}" type="pres">
      <dgm:prSet presAssocID="{BC68B812-A325-41D8-A08E-C2392666DF66}" presName="iconRect" presStyleLbl="node1" presStyleIdx="1" presStyleCnt="2"/>
      <dgm:spPr>
        <a:blipFill>
          <a:blip xmlns:r="http://schemas.openxmlformats.org/officeDocument/2006/relationships"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mail"/>
        </a:ext>
      </dgm:extLst>
    </dgm:pt>
    <dgm:pt modelId="{13497251-DF6D-4038-B1ED-CA29B33C0A2F}" type="pres">
      <dgm:prSet presAssocID="{BC68B812-A325-41D8-A08E-C2392666DF66}" presName="spaceRect" presStyleCnt="0"/>
      <dgm:spPr/>
    </dgm:pt>
    <dgm:pt modelId="{516FEABD-B159-4827-91AC-07F0FC9EFC37}" type="pres">
      <dgm:prSet presAssocID="{BC68B812-A325-41D8-A08E-C2392666DF66}" presName="parTx" presStyleLbl="revTx" presStyleIdx="1" presStyleCnt="2">
        <dgm:presLayoutVars>
          <dgm:chMax val="0"/>
          <dgm:chPref val="0"/>
        </dgm:presLayoutVars>
      </dgm:prSet>
      <dgm:spPr/>
    </dgm:pt>
  </dgm:ptLst>
  <dgm:cxnLst>
    <dgm:cxn modelId="{90986C5B-BF7B-4231-8046-782BAE77E788}" type="presOf" srcId="{BC68B812-A325-41D8-A08E-C2392666DF66}" destId="{516FEABD-B159-4827-91AC-07F0FC9EFC37}" srcOrd="0" destOrd="0" presId="urn:microsoft.com/office/officeart/2018/2/layout/IconVerticalSolidList"/>
    <dgm:cxn modelId="{92D3A76D-ADBB-49F3-861D-D2B74F81812E}" srcId="{D7951F77-4E36-4893-91C6-3151A6D51694}" destId="{65B3944D-D926-4D0F-A305-F5740000747A}" srcOrd="0" destOrd="0" parTransId="{2EA7AC4A-E82B-43F0-A6EA-F599428578FC}" sibTransId="{8862CE7B-AE72-45E8-B982-5279C14F7985}"/>
    <dgm:cxn modelId="{9D5AFC8C-3FE5-4AED-9F29-5D039E47B81F}" type="presOf" srcId="{D7951F77-4E36-4893-91C6-3151A6D51694}" destId="{F61FEBF0-CB2F-4364-8F44-722FB7578D18}" srcOrd="0" destOrd="0" presId="urn:microsoft.com/office/officeart/2018/2/layout/IconVerticalSolidList"/>
    <dgm:cxn modelId="{AAD26E9B-C129-46B7-BFCC-98D5999B6B9A}" srcId="{D7951F77-4E36-4893-91C6-3151A6D51694}" destId="{BC68B812-A325-41D8-A08E-C2392666DF66}" srcOrd="1" destOrd="0" parTransId="{23A01A1D-B409-49E7-91BA-2321B9A237C2}" sibTransId="{E950D3C2-0472-429B-98B0-86C856FA65A1}"/>
    <dgm:cxn modelId="{F57AC0B7-F603-4C41-BF48-9041FAA60E8E}" type="presOf" srcId="{65B3944D-D926-4D0F-A305-F5740000747A}" destId="{C38A5A37-0883-4EE3-9002-010A6D324785}" srcOrd="0" destOrd="0" presId="urn:microsoft.com/office/officeart/2018/2/layout/IconVerticalSolidList"/>
    <dgm:cxn modelId="{30F222E0-DF1F-4484-B140-6B7C6520EA89}" type="presParOf" srcId="{F61FEBF0-CB2F-4364-8F44-722FB7578D18}" destId="{F50C455E-839B-4494-8D06-326978CB28A7}" srcOrd="0" destOrd="0" presId="urn:microsoft.com/office/officeart/2018/2/layout/IconVerticalSolidList"/>
    <dgm:cxn modelId="{4FA9135E-4FFF-4848-9413-1BF026DB0BED}" type="presParOf" srcId="{F50C455E-839B-4494-8D06-326978CB28A7}" destId="{1DA8A0A9-929F-455B-B8BD-92EC86B6A862}" srcOrd="0" destOrd="0" presId="urn:microsoft.com/office/officeart/2018/2/layout/IconVerticalSolidList"/>
    <dgm:cxn modelId="{D16731A0-71A2-43AF-BF53-727392BD9F51}" type="presParOf" srcId="{F50C455E-839B-4494-8D06-326978CB28A7}" destId="{70C56EED-B0B5-4180-A100-474B69DE81C3}" srcOrd="1" destOrd="0" presId="urn:microsoft.com/office/officeart/2018/2/layout/IconVerticalSolidList"/>
    <dgm:cxn modelId="{4A8AA9B9-F7DD-4A1D-B570-4456CEC74161}" type="presParOf" srcId="{F50C455E-839B-4494-8D06-326978CB28A7}" destId="{1827E2BA-EA13-4751-82F2-976CBDED6C82}" srcOrd="2" destOrd="0" presId="urn:microsoft.com/office/officeart/2018/2/layout/IconVerticalSolidList"/>
    <dgm:cxn modelId="{DDE1A35C-0892-4749-9900-354FF724E1E5}" type="presParOf" srcId="{F50C455E-839B-4494-8D06-326978CB28A7}" destId="{C38A5A37-0883-4EE3-9002-010A6D324785}" srcOrd="3" destOrd="0" presId="urn:microsoft.com/office/officeart/2018/2/layout/IconVerticalSolidList"/>
    <dgm:cxn modelId="{D3D3D519-863B-49A0-9C3F-051416EA153D}" type="presParOf" srcId="{F61FEBF0-CB2F-4364-8F44-722FB7578D18}" destId="{21CE6EA1-CB92-41CD-8FAE-4CFF03E26BE6}" srcOrd="1" destOrd="0" presId="urn:microsoft.com/office/officeart/2018/2/layout/IconVerticalSolidList"/>
    <dgm:cxn modelId="{AC8A67FF-09EA-4C04-AE25-5A9F33A57654}" type="presParOf" srcId="{F61FEBF0-CB2F-4364-8F44-722FB7578D18}" destId="{763367BB-4527-4646-8015-D79C10A337E8}" srcOrd="2" destOrd="0" presId="urn:microsoft.com/office/officeart/2018/2/layout/IconVerticalSolidList"/>
    <dgm:cxn modelId="{5BC094CB-F2E0-4918-9AC7-082F24D0AC9E}" type="presParOf" srcId="{763367BB-4527-4646-8015-D79C10A337E8}" destId="{712D2B29-4977-4B70-ABE9-215A9E804015}" srcOrd="0" destOrd="0" presId="urn:microsoft.com/office/officeart/2018/2/layout/IconVerticalSolidList"/>
    <dgm:cxn modelId="{8583FA80-D558-4B21-9EFE-C8F712D37D97}" type="presParOf" srcId="{763367BB-4527-4646-8015-D79C10A337E8}" destId="{6C7A9EF9-02EB-4D4D-A251-EC3A2F0EFD57}" srcOrd="1" destOrd="0" presId="urn:microsoft.com/office/officeart/2018/2/layout/IconVerticalSolidList"/>
    <dgm:cxn modelId="{FF2B3AFE-5D78-4AF4-BD5D-10DA64FD2E34}" type="presParOf" srcId="{763367BB-4527-4646-8015-D79C10A337E8}" destId="{13497251-DF6D-4038-B1ED-CA29B33C0A2F}" srcOrd="2" destOrd="0" presId="urn:microsoft.com/office/officeart/2018/2/layout/IconVerticalSolidList"/>
    <dgm:cxn modelId="{03E26A79-059D-4B0B-B311-C422C1F45874}" type="presParOf" srcId="{763367BB-4527-4646-8015-D79C10A337E8}" destId="{516FEABD-B159-4827-91AC-07F0FC9EFC37}"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2DB1E1-7A24-4472-BC48-C6E64766969D}">
      <dsp:nvSpPr>
        <dsp:cNvPr id="0" name=""/>
        <dsp:cNvSpPr/>
      </dsp:nvSpPr>
      <dsp:spPr>
        <a:xfrm rot="16200000">
          <a:off x="403780" y="-403780"/>
          <a:ext cx="2088039" cy="2895600"/>
        </a:xfrm>
        <a:prstGeom prst="round1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CA" sz="2400" kern="1200" dirty="0"/>
            <a:t>Administrative Officials</a:t>
          </a:r>
        </a:p>
      </dsp:txBody>
      <dsp:txXfrm rot="5400000">
        <a:off x="0" y="0"/>
        <a:ext cx="2895600" cy="1566029"/>
      </dsp:txXfrm>
    </dsp:sp>
    <dsp:sp modelId="{CFB837C9-21C4-4BDF-BEA0-E24291F3A889}">
      <dsp:nvSpPr>
        <dsp:cNvPr id="0" name=""/>
        <dsp:cNvSpPr/>
      </dsp:nvSpPr>
      <dsp:spPr>
        <a:xfrm>
          <a:off x="2895600" y="0"/>
          <a:ext cx="2895600" cy="2088039"/>
        </a:xfrm>
        <a:prstGeom prst="round1Rec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CA" sz="2400" kern="1200" dirty="0"/>
            <a:t>Teaching Staff</a:t>
          </a:r>
        </a:p>
      </dsp:txBody>
      <dsp:txXfrm>
        <a:off x="2895600" y="0"/>
        <a:ext cx="2895600" cy="1566029"/>
      </dsp:txXfrm>
    </dsp:sp>
    <dsp:sp modelId="{6139DBC7-BF53-437D-B659-E79432E9A14E}">
      <dsp:nvSpPr>
        <dsp:cNvPr id="0" name=""/>
        <dsp:cNvSpPr/>
      </dsp:nvSpPr>
      <dsp:spPr>
        <a:xfrm rot="10800000">
          <a:off x="0" y="2088039"/>
          <a:ext cx="2895600" cy="2088039"/>
        </a:xfrm>
        <a:prstGeom prst="round1Rec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CA" sz="2800" kern="1200" dirty="0"/>
            <a:t>Advocates and Support Staff</a:t>
          </a:r>
        </a:p>
      </dsp:txBody>
      <dsp:txXfrm rot="10800000">
        <a:off x="0" y="2610048"/>
        <a:ext cx="2895600" cy="1566029"/>
      </dsp:txXfrm>
    </dsp:sp>
    <dsp:sp modelId="{70780BE0-92B5-4540-8F44-14C58D343BF7}">
      <dsp:nvSpPr>
        <dsp:cNvPr id="0" name=""/>
        <dsp:cNvSpPr/>
      </dsp:nvSpPr>
      <dsp:spPr>
        <a:xfrm rot="5400000">
          <a:off x="3299380" y="1684258"/>
          <a:ext cx="2088039" cy="2895600"/>
        </a:xfrm>
        <a:prstGeom prst="round1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CA" sz="2800" kern="1200" dirty="0"/>
            <a:t>Students</a:t>
          </a:r>
          <a:endParaRPr lang="en-CA" sz="1600" kern="1200" dirty="0"/>
        </a:p>
      </dsp:txBody>
      <dsp:txXfrm rot="-5400000">
        <a:off x="2895600" y="2610048"/>
        <a:ext cx="2895600" cy="1566029"/>
      </dsp:txXfrm>
    </dsp:sp>
    <dsp:sp modelId="{93FA59DB-B044-45AD-AEE5-89C4632FC2AE}">
      <dsp:nvSpPr>
        <dsp:cNvPr id="0" name=""/>
        <dsp:cNvSpPr/>
      </dsp:nvSpPr>
      <dsp:spPr>
        <a:xfrm>
          <a:off x="1051557" y="1566029"/>
          <a:ext cx="3688085" cy="1044019"/>
        </a:xfrm>
        <a:prstGeom prst="roundRect">
          <a:avLst/>
        </a:prstGeom>
        <a:solidFill>
          <a:schemeClr val="accent2">
            <a:tint val="4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en-CA" sz="3200" kern="1200" dirty="0"/>
            <a:t>Accommodations?</a:t>
          </a:r>
          <a:endParaRPr lang="en-CA" sz="1600" kern="1200" dirty="0"/>
        </a:p>
      </dsp:txBody>
      <dsp:txXfrm>
        <a:off x="1102522" y="1616994"/>
        <a:ext cx="3586155" cy="9420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A8A0A9-929F-455B-B8BD-92EC86B6A862}">
      <dsp:nvSpPr>
        <dsp:cNvPr id="0" name=""/>
        <dsp:cNvSpPr/>
      </dsp:nvSpPr>
      <dsp:spPr>
        <a:xfrm>
          <a:off x="0" y="545508"/>
          <a:ext cx="5012141" cy="1472873"/>
        </a:xfrm>
        <a:prstGeom prst="rect">
          <a:avLst/>
        </a:prstGeom>
        <a:noFill/>
        <a:ln w="22225">
          <a:noFill/>
        </a:ln>
        <a:effectLst/>
      </dsp:spPr>
      <dsp:style>
        <a:lnRef idx="0">
          <a:scrgbClr r="0" g="0" b="0"/>
        </a:lnRef>
        <a:fillRef idx="1">
          <a:scrgbClr r="0" g="0" b="0"/>
        </a:fillRef>
        <a:effectRef idx="0">
          <a:scrgbClr r="0" g="0" b="0"/>
        </a:effectRef>
        <a:fontRef idx="minor"/>
      </dsp:style>
    </dsp:sp>
    <dsp:sp modelId="{70C56EED-B0B5-4180-A100-474B69DE81C3}">
      <dsp:nvSpPr>
        <dsp:cNvPr id="0" name=""/>
        <dsp:cNvSpPr/>
      </dsp:nvSpPr>
      <dsp:spPr>
        <a:xfrm>
          <a:off x="445544" y="876905"/>
          <a:ext cx="810080" cy="810080"/>
        </a:xfrm>
        <a:prstGeom prst="rect">
          <a:avLst/>
        </a:prstGeom>
        <a:blipFill>
          <a:blip xmlns:r="http://schemas.openxmlformats.org/officeDocument/2006/relationships" r:embed="rId1" cstate="screen">
            <a:extLst>
              <a:ext uri="{28A0092B-C50C-407E-A947-70E740481C1C}">
                <a14:useLocalDpi xmlns:a14="http://schemas.microsoft.com/office/drawing/2010/main"/>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38A5A37-0883-4EE3-9002-010A6D324785}">
      <dsp:nvSpPr>
        <dsp:cNvPr id="0" name=""/>
        <dsp:cNvSpPr/>
      </dsp:nvSpPr>
      <dsp:spPr>
        <a:xfrm>
          <a:off x="1701169" y="545508"/>
          <a:ext cx="3310971" cy="1472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879" tIns="155879" rIns="155879" bIns="155879" numCol="1" spcCol="1270" anchor="ctr" anchorCtr="0">
          <a:noAutofit/>
        </a:bodyPr>
        <a:lstStyle/>
        <a:p>
          <a:pPr marL="0" lvl="0" indent="0" algn="l" defTabSz="1422400">
            <a:lnSpc>
              <a:spcPct val="100000"/>
            </a:lnSpc>
            <a:spcBef>
              <a:spcPct val="0"/>
            </a:spcBef>
            <a:spcAft>
              <a:spcPct val="35000"/>
            </a:spcAft>
            <a:buNone/>
          </a:pPr>
          <a:r>
            <a:rPr lang="en-US" sz="3200" b="1" i="0" kern="1200" dirty="0">
              <a:solidFill>
                <a:schemeClr val="bg1"/>
              </a:solidFill>
            </a:rPr>
            <a:t>LinkedIn</a:t>
          </a:r>
          <a:br>
            <a:rPr lang="en-US" sz="3200" b="0" i="0" kern="1200" dirty="0">
              <a:solidFill>
                <a:schemeClr val="bg1"/>
              </a:solidFill>
            </a:rPr>
          </a:br>
          <a:r>
            <a:rPr lang="en-CA" sz="2400" b="0" i="0" kern="1200" dirty="0">
              <a:solidFill>
                <a:schemeClr val="bg1"/>
              </a:solidFill>
            </a:rPr>
            <a:t>www.linkedin.com/in/</a:t>
          </a:r>
          <a:br>
            <a:rPr lang="en-CA" sz="2400" b="0" i="0" kern="1200" dirty="0">
              <a:solidFill>
                <a:schemeClr val="bg1"/>
              </a:solidFill>
            </a:rPr>
          </a:br>
          <a:r>
            <a:rPr lang="en-CA" sz="2400" b="0" i="0" kern="1200" dirty="0">
              <a:solidFill>
                <a:schemeClr val="bg1"/>
              </a:solidFill>
            </a:rPr>
            <a:t>drew-f-9111a2306</a:t>
          </a:r>
          <a:endParaRPr lang="en-US" sz="2400" b="0" i="0" kern="1200" dirty="0">
            <a:solidFill>
              <a:schemeClr val="bg1"/>
            </a:solidFill>
          </a:endParaRPr>
        </a:p>
      </dsp:txBody>
      <dsp:txXfrm>
        <a:off x="1701169" y="545508"/>
        <a:ext cx="3310971" cy="1472873"/>
      </dsp:txXfrm>
    </dsp:sp>
    <dsp:sp modelId="{712D2B29-4977-4B70-ABE9-215A9E804015}">
      <dsp:nvSpPr>
        <dsp:cNvPr id="0" name=""/>
        <dsp:cNvSpPr/>
      </dsp:nvSpPr>
      <dsp:spPr>
        <a:xfrm>
          <a:off x="0" y="2345688"/>
          <a:ext cx="5012141" cy="1472873"/>
        </a:xfrm>
        <a:prstGeom prst="rect">
          <a:avLst/>
        </a:prstGeom>
        <a:noFill/>
        <a:ln w="22225">
          <a:noFill/>
        </a:ln>
        <a:effectLst/>
      </dsp:spPr>
      <dsp:style>
        <a:lnRef idx="0">
          <a:scrgbClr r="0" g="0" b="0"/>
        </a:lnRef>
        <a:fillRef idx="1">
          <a:scrgbClr r="0" g="0" b="0"/>
        </a:fillRef>
        <a:effectRef idx="0">
          <a:scrgbClr r="0" g="0" b="0"/>
        </a:effectRef>
        <a:fontRef idx="minor"/>
      </dsp:style>
    </dsp:sp>
    <dsp:sp modelId="{6C7A9EF9-02EB-4D4D-A251-EC3A2F0EFD57}">
      <dsp:nvSpPr>
        <dsp:cNvPr id="0" name=""/>
        <dsp:cNvSpPr/>
      </dsp:nvSpPr>
      <dsp:spPr>
        <a:xfrm>
          <a:off x="445544" y="2677084"/>
          <a:ext cx="810080" cy="810080"/>
        </a:xfrm>
        <a:prstGeom prst="rect">
          <a:avLst/>
        </a:prstGeom>
        <a:blipFill>
          <a:blip xmlns:r="http://schemas.openxmlformats.org/officeDocument/2006/relationships"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16FEABD-B159-4827-91AC-07F0FC9EFC37}">
      <dsp:nvSpPr>
        <dsp:cNvPr id="0" name=""/>
        <dsp:cNvSpPr/>
      </dsp:nvSpPr>
      <dsp:spPr>
        <a:xfrm>
          <a:off x="1701169" y="2345688"/>
          <a:ext cx="3310971" cy="14728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5879" tIns="155879" rIns="155879" bIns="155879" numCol="1" spcCol="1270" anchor="ctr" anchorCtr="0">
          <a:noAutofit/>
        </a:bodyPr>
        <a:lstStyle/>
        <a:p>
          <a:pPr marL="0" lvl="0" indent="0" algn="l" defTabSz="1422400">
            <a:lnSpc>
              <a:spcPct val="100000"/>
            </a:lnSpc>
            <a:spcBef>
              <a:spcPct val="0"/>
            </a:spcBef>
            <a:spcAft>
              <a:spcPct val="35000"/>
            </a:spcAft>
            <a:buNone/>
          </a:pPr>
          <a:r>
            <a:rPr lang="en-US" sz="3200" b="1" i="0" kern="1200" dirty="0">
              <a:solidFill>
                <a:schemeClr val="bg1"/>
              </a:solidFill>
            </a:rPr>
            <a:t>Email</a:t>
          </a:r>
          <a:br>
            <a:rPr lang="en-US" sz="3200" b="0" i="0" kern="1200" dirty="0">
              <a:solidFill>
                <a:schemeClr val="bg1"/>
              </a:solidFill>
            </a:rPr>
          </a:br>
          <a:r>
            <a:rPr lang="en-US" sz="2400" b="0" i="0" kern="1200" dirty="0">
              <a:solidFill>
                <a:schemeClr val="bg1"/>
              </a:solidFill>
            </a:rPr>
            <a:t>Drew.Fitzgerald@dal.ca</a:t>
          </a:r>
        </a:p>
      </dsp:txBody>
      <dsp:txXfrm>
        <a:off x="1701169" y="2345688"/>
        <a:ext cx="3310971" cy="1472873"/>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E8FA38E-9F41-1A45-879F-0B93BA5093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a:extLst>
              <a:ext uri="{FF2B5EF4-FFF2-40B4-BE49-F238E27FC236}">
                <a16:creationId xmlns:a16="http://schemas.microsoft.com/office/drawing/2014/main" id="{6F016A96-BC72-0640-9AEE-870574F388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B0B091C-A27C-3C4B-82F1-DDBD9A0282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801FC8B-EC93-C64D-BBD2-37E30DAF45BC}" type="slidenum">
              <a:rPr lang="en-US" smtClean="0"/>
              <a:t>‹#›</a:t>
            </a:fld>
            <a:endParaRPr lang="en-US" dirty="0"/>
          </a:p>
        </p:txBody>
      </p:sp>
      <p:sp>
        <p:nvSpPr>
          <p:cNvPr id="3" name="Date Placeholder 2">
            <a:extLst>
              <a:ext uri="{FF2B5EF4-FFF2-40B4-BE49-F238E27FC236}">
                <a16:creationId xmlns:a16="http://schemas.microsoft.com/office/drawing/2014/main" id="{587D4734-4CAE-4B5B-A5BF-2204F730257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15A48E-F7AD-43EC-AC50-8729FE3865BE}" type="datetimeFigureOut">
              <a:rPr lang="en-US" smtClean="0"/>
              <a:t>5/25/2025</a:t>
            </a:fld>
            <a:endParaRPr lang="en-US" dirty="0"/>
          </a:p>
        </p:txBody>
      </p:sp>
    </p:spTree>
    <p:extLst>
      <p:ext uri="{BB962C8B-B14F-4D97-AF65-F5344CB8AC3E}">
        <p14:creationId xmlns:p14="http://schemas.microsoft.com/office/powerpoint/2010/main" val="396081179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svg>
</file>

<file path=ppt/media/image11.png>
</file>

<file path=ppt/media/image12.svg>
</file>

<file path=ppt/media/image13.jpg>
</file>

<file path=ppt/media/image2.png>
</file>

<file path=ppt/media/image3.jpe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5F854-E2CE-6F4E-A0CF-CB175674CF4C}" type="datetimeFigureOut">
              <a:rPr lang="en-US" smtClean="0"/>
              <a:t>5/25/2025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D111EE-B1CE-3F40-8B0E-AB6A92B85452}" type="slidenum">
              <a:rPr lang="en-US" smtClean="0"/>
              <a:t>‹#›</a:t>
            </a:fld>
            <a:endParaRPr lang="en-US" dirty="0"/>
          </a:p>
        </p:txBody>
      </p:sp>
    </p:spTree>
    <p:extLst>
      <p:ext uri="{BB962C8B-B14F-4D97-AF65-F5344CB8AC3E}">
        <p14:creationId xmlns:p14="http://schemas.microsoft.com/office/powerpoint/2010/main" val="165684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tabLst>
                <a:tab pos="180340" algn="l"/>
              </a:tabLst>
            </a:pPr>
            <a:endParaRPr lang="en-CA" sz="1800" b="1" kern="0" dirty="0">
              <a:solidFill>
                <a:srgbClr val="000000"/>
              </a:solidFill>
              <a:effectLst/>
              <a:latin typeface="Times New Roman" panose="02020603050405020304" pitchFamily="18" charset="0"/>
              <a:ea typeface="Times New Roman" panose="02020603050405020304" pitchFamily="18" charset="0"/>
            </a:endParaRPr>
          </a:p>
          <a:p>
            <a:pPr>
              <a:buNone/>
              <a:tabLst>
                <a:tab pos="180340" algn="l"/>
              </a:tabLst>
            </a:pPr>
            <a:endParaRPr lang="en-CA" sz="1800" b="1" kern="0" dirty="0">
              <a:solidFill>
                <a:srgbClr val="000000"/>
              </a:solidFill>
              <a:effectLst/>
              <a:latin typeface="Times New Roman" panose="02020603050405020304" pitchFamily="18" charset="0"/>
              <a:ea typeface="Times New Roman" panose="02020603050405020304" pitchFamily="18" charset="0"/>
            </a:endParaRPr>
          </a:p>
          <a:p>
            <a:pPr>
              <a:buNone/>
              <a:tabLst>
                <a:tab pos="180340" algn="l"/>
              </a:tabLst>
            </a:pPr>
            <a:r>
              <a:rPr lang="en-CA" sz="1800" b="1" kern="0" dirty="0">
                <a:solidFill>
                  <a:srgbClr val="000000"/>
                </a:solidFill>
                <a:effectLst/>
                <a:latin typeface="Times New Roman" panose="02020603050405020304" pitchFamily="18" charset="0"/>
                <a:ea typeface="Times New Roman" panose="02020603050405020304" pitchFamily="18" charset="0"/>
              </a:rPr>
              <a:t>Abstract</a:t>
            </a:r>
          </a:p>
          <a:p>
            <a:pPr>
              <a:lnSpc>
                <a:spcPct val="115000"/>
              </a:lnSpc>
            </a:pP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The information structures, styles and priorities of those in the disabled community are vastly different from those that make up academic culture, creating a disparity between the needs of disabled students and the support of the university accommodations system. With mixed methods data that describes the post-secondary accommodations system, a model of overlapping frames of information access and use could be created that would allow for an in-depth analysis of information and the disabled post-secondary experience. In addition to contributing to the literature on post-secondary disability and accessibility, this research will also produce concrete recommendations to improve post-secondary accommodations systems.</a:t>
            </a:r>
            <a:endParaRPr lang="en-CA" sz="1800" dirty="0">
              <a:effectLst/>
              <a:latin typeface="Times New Roman" panose="02020603050405020304" pitchFamily="18" charset="0"/>
              <a:ea typeface="Calibri" panose="020F0502020204030204" pitchFamily="34" charset="0"/>
              <a:cs typeface="Calibri" panose="020F0502020204030204" pitchFamily="34" charset="0"/>
            </a:endParaRPr>
          </a:p>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1</a:t>
            </a:fld>
            <a:endParaRPr lang="en-US" dirty="0"/>
          </a:p>
        </p:txBody>
      </p:sp>
    </p:spTree>
    <p:extLst>
      <p:ext uri="{BB962C8B-B14F-4D97-AF65-F5344CB8AC3E}">
        <p14:creationId xmlns:p14="http://schemas.microsoft.com/office/powerpoint/2010/main" val="38020473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9CAC06A-4905-4B1A-83C1-3B011A8CF04B}" type="slidenum">
              <a:rPr lang="en-US" smtClean="0"/>
              <a:t>10</a:t>
            </a:fld>
            <a:endParaRPr lang="en-US" dirty="0"/>
          </a:p>
        </p:txBody>
      </p:sp>
    </p:spTree>
    <p:extLst>
      <p:ext uri="{BB962C8B-B14F-4D97-AF65-F5344CB8AC3E}">
        <p14:creationId xmlns:p14="http://schemas.microsoft.com/office/powerpoint/2010/main" val="1880310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2</a:t>
            </a:fld>
            <a:endParaRPr lang="en-US" dirty="0"/>
          </a:p>
        </p:txBody>
      </p:sp>
    </p:spTree>
    <p:extLst>
      <p:ext uri="{BB962C8B-B14F-4D97-AF65-F5344CB8AC3E}">
        <p14:creationId xmlns:p14="http://schemas.microsoft.com/office/powerpoint/2010/main" val="1730854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3</a:t>
            </a:fld>
            <a:endParaRPr lang="en-US" dirty="0"/>
          </a:p>
        </p:txBody>
      </p:sp>
    </p:spTree>
    <p:extLst>
      <p:ext uri="{BB962C8B-B14F-4D97-AF65-F5344CB8AC3E}">
        <p14:creationId xmlns:p14="http://schemas.microsoft.com/office/powerpoint/2010/main" val="17750232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tabLst>
                <a:tab pos="180340" algn="l"/>
              </a:tabLst>
            </a:pPr>
            <a:r>
              <a:rPr lang="en-CA" sz="1800" b="1" kern="0" dirty="0">
                <a:solidFill>
                  <a:srgbClr val="000000"/>
                </a:solidFill>
                <a:effectLst/>
                <a:latin typeface="Times New Roman" panose="02020603050405020304" pitchFamily="18" charset="0"/>
                <a:ea typeface="Times New Roman" panose="02020603050405020304" pitchFamily="18" charset="0"/>
              </a:rPr>
              <a:t>Context and Significance</a:t>
            </a:r>
          </a:p>
          <a:p>
            <a:pPr>
              <a:lnSpc>
                <a:spcPct val="115000"/>
              </a:lnSpc>
            </a:pPr>
            <a:r>
              <a:rPr lang="en-CA" sz="1800" dirty="0">
                <a:effectLst/>
                <a:latin typeface="Times New Roman" panose="02020603050405020304" pitchFamily="18" charset="0"/>
                <a:ea typeface="Calibri" panose="020F0502020204030204" pitchFamily="34" charset="0"/>
                <a:cs typeface="Calibri" panose="020F0502020204030204" pitchFamily="34" charset="0"/>
              </a:rPr>
              <a:t>The disabled community has its own information structures, communication styles, and risks that create a unique information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culture</a:t>
            </a:r>
            <a:r>
              <a:rPr lang="en-CA" sz="1800" dirty="0">
                <a:effectLst/>
                <a:latin typeface="Times New Roman" panose="02020603050405020304" pitchFamily="18" charset="0"/>
                <a:ea typeface="Calibri" panose="020F0502020204030204" pitchFamily="34" charset="0"/>
                <a:cs typeface="Calibri" panose="020F0502020204030204" pitchFamily="34" charset="0"/>
              </a:rPr>
              <a:t> characterized by protection and advocacy (Cole et al., 2011). When this world collides with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the equally unique </a:t>
            </a:r>
            <a:r>
              <a:rPr lang="en-CA" sz="1800" dirty="0">
                <a:effectLst/>
                <a:latin typeface="Times New Roman" panose="02020603050405020304" pitchFamily="18" charset="0"/>
                <a:ea typeface="Calibri" panose="020F0502020204030204" pitchFamily="34" charset="0"/>
                <a:cs typeface="Calibri" panose="020F0502020204030204" pitchFamily="34" charset="0"/>
              </a:rPr>
              <a:t>culture of academia, there is a profound disparity between the needs of disabled students and the support provided by the university accommodations system (Shpigelman et al., 2022).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With the diverse life experiences</a:t>
            </a:r>
            <a:r>
              <a:rPr lang="en-CA" sz="1800" dirty="0">
                <a:effectLst/>
                <a:latin typeface="Times New Roman" panose="02020603050405020304" pitchFamily="18" charset="0"/>
                <a:ea typeface="Calibri" panose="020F0502020204030204" pitchFamily="34" charset="0"/>
                <a:cs typeface="Calibri" panose="020F0502020204030204" pitchFamily="34" charset="0"/>
              </a:rPr>
              <a:t> of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the different </a:t>
            </a:r>
            <a:r>
              <a:rPr lang="en-CA" sz="1800" dirty="0">
                <a:effectLst/>
                <a:latin typeface="Times New Roman" panose="02020603050405020304" pitchFamily="18" charset="0"/>
                <a:ea typeface="Calibri" panose="020F0502020204030204" pitchFamily="34" charset="0"/>
                <a:cs typeface="Calibri" panose="020F0502020204030204" pitchFamily="34" charset="0"/>
              </a:rPr>
              <a:t>actors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finding and sharing information that works </a:t>
            </a:r>
            <a:r>
              <a:rPr lang="en-CA" sz="1800" dirty="0">
                <a:effectLst/>
                <a:latin typeface="Times New Roman" panose="02020603050405020304" pitchFamily="18" charset="0"/>
                <a:ea typeface="Calibri" panose="020F0502020204030204" pitchFamily="34" charset="0"/>
                <a:cs typeface="Calibri" panose="020F0502020204030204" pitchFamily="34" charset="0"/>
              </a:rPr>
              <a:t>within this system</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CA" sz="1800" dirty="0">
                <a:effectLst/>
                <a:latin typeface="Times New Roman" panose="02020603050405020304" pitchFamily="18" charset="0"/>
                <a:ea typeface="Calibri" panose="020F0502020204030204" pitchFamily="34" charset="0"/>
                <a:cs typeface="Calibri" panose="020F0502020204030204" pitchFamily="34" charset="0"/>
              </a:rPr>
              <a:t> including administrative officials, teaching staff, advocates and support staff, and students</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 each with their own set of resources, processes and abilities to access information to make decisions, and </a:t>
            </a:r>
            <a:r>
              <a:rPr lang="en-CA" sz="1800" dirty="0">
                <a:effectLst/>
                <a:latin typeface="Times New Roman" panose="02020603050405020304" pitchFamily="18" charset="0"/>
                <a:ea typeface="Calibri" panose="020F0502020204030204" pitchFamily="34" charset="0"/>
                <a:cs typeface="Calibri" panose="020F0502020204030204" pitchFamily="34" charset="0"/>
              </a:rPr>
              <a:t>there is little understanding of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the behaviors and perspectives of </a:t>
            </a:r>
            <a:r>
              <a:rPr lang="en-CA" sz="1800" dirty="0">
                <a:effectLst/>
                <a:latin typeface="Times New Roman" panose="02020603050405020304" pitchFamily="18" charset="0"/>
                <a:ea typeface="Calibri" panose="020F0502020204030204" pitchFamily="34" charset="0"/>
                <a:cs typeface="Calibri" panose="020F0502020204030204" pitchFamily="34" charset="0"/>
              </a:rPr>
              <a:t>these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actors and how their </a:t>
            </a:r>
            <a:r>
              <a:rPr lang="en-CA" sz="1800" dirty="0">
                <a:effectLst/>
                <a:latin typeface="Times New Roman" panose="02020603050405020304" pitchFamily="18" charset="0"/>
                <a:ea typeface="Calibri" panose="020F0502020204030204" pitchFamily="34" charset="0"/>
                <a:cs typeface="Calibri" panose="020F0502020204030204" pitchFamily="34" charset="0"/>
              </a:rPr>
              <a:t>differences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contribute to system </a:t>
            </a:r>
            <a:r>
              <a:rPr lang="en-CA" sz="1800" dirty="0">
                <a:effectLst/>
                <a:latin typeface="Times New Roman" panose="02020603050405020304" pitchFamily="18" charset="0"/>
                <a:ea typeface="Calibri" panose="020F0502020204030204" pitchFamily="34" charset="0"/>
                <a:cs typeface="Calibri" panose="020F0502020204030204" pitchFamily="34" charset="0"/>
              </a:rPr>
              <a:t>disparities. Mixed-methods research into these overlapping worlds would provide the necessary data to ensure that university accommodations policies support an equitable, accessible society.</a:t>
            </a:r>
          </a:p>
          <a:p>
            <a:endParaRPr lang="en-CA" dirty="0"/>
          </a:p>
          <a:p>
            <a:r>
              <a:rPr lang="en-CA" dirty="0"/>
              <a:t>Disability with academia, don’t listen don talk, outline the four frames involved</a:t>
            </a:r>
          </a:p>
        </p:txBody>
      </p:sp>
      <p:sp>
        <p:nvSpPr>
          <p:cNvPr id="4" name="Slide Number Placeholder 3"/>
          <p:cNvSpPr>
            <a:spLocks noGrp="1"/>
          </p:cNvSpPr>
          <p:nvPr>
            <p:ph type="sldNum" sz="quarter" idx="5"/>
          </p:nvPr>
        </p:nvSpPr>
        <p:spPr/>
        <p:txBody>
          <a:bodyPr/>
          <a:lstStyle/>
          <a:p>
            <a:fld id="{07D111EE-B1CE-3F40-8B0E-AB6A92B85452}" type="slidenum">
              <a:rPr lang="en-US" smtClean="0"/>
              <a:t>4</a:t>
            </a:fld>
            <a:endParaRPr lang="en-US" dirty="0"/>
          </a:p>
        </p:txBody>
      </p:sp>
    </p:spTree>
    <p:extLst>
      <p:ext uri="{BB962C8B-B14F-4D97-AF65-F5344CB8AC3E}">
        <p14:creationId xmlns:p14="http://schemas.microsoft.com/office/powerpoint/2010/main" val="1349481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When these two worlds collide, there is little communication, and barriers related to the stigma around disability, the need to identify and out oneself, the power structures of academia and disabled people in society, and even unaddressed general access barriers are preventing disabled people from accessing a fundamental human right: access to post-secondary education. The system is broken and we need to do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Here is the kicker. We cannot do better unless academia is willing to hear what is wrong from the people being harmed. To truly be open to communication. That’s what this research is for: to act as a bridge between these two worlds, and to start mending the break to create a clear picture.</a:t>
            </a:r>
          </a:p>
        </p:txBody>
      </p:sp>
      <p:sp>
        <p:nvSpPr>
          <p:cNvPr id="4" name="Slide Number Placeholder 3"/>
          <p:cNvSpPr>
            <a:spLocks noGrp="1"/>
          </p:cNvSpPr>
          <p:nvPr>
            <p:ph type="sldNum" sz="quarter" idx="5"/>
          </p:nvPr>
        </p:nvSpPr>
        <p:spPr/>
        <p:txBody>
          <a:bodyPr/>
          <a:lstStyle/>
          <a:p>
            <a:fld id="{07D111EE-B1CE-3F40-8B0E-AB6A92B85452}" type="slidenum">
              <a:rPr lang="en-US" smtClean="0"/>
              <a:t>5</a:t>
            </a:fld>
            <a:endParaRPr lang="en-US" dirty="0"/>
          </a:p>
        </p:txBody>
      </p:sp>
    </p:spTree>
    <p:extLst>
      <p:ext uri="{BB962C8B-B14F-4D97-AF65-F5344CB8AC3E}">
        <p14:creationId xmlns:p14="http://schemas.microsoft.com/office/powerpoint/2010/main" val="3162721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tabLst>
                <a:tab pos="180340" algn="l"/>
              </a:tabLst>
            </a:pPr>
            <a:r>
              <a:rPr lang="en-CA" sz="1800" b="1" kern="0" dirty="0">
                <a:solidFill>
                  <a:srgbClr val="000000"/>
                </a:solidFill>
                <a:effectLst/>
                <a:latin typeface="Times New Roman" panose="02020603050405020304" pitchFamily="18" charset="0"/>
                <a:ea typeface="Times New Roman" panose="02020603050405020304" pitchFamily="18" charset="0"/>
              </a:rPr>
              <a:t>Objectives and Research Questions</a:t>
            </a:r>
          </a:p>
          <a:p>
            <a:pPr>
              <a:lnSpc>
                <a:spcPct val="115000"/>
              </a:lnSpc>
            </a:pPr>
            <a:r>
              <a:rPr lang="en-CA" sz="1800" dirty="0">
                <a:effectLst/>
                <a:latin typeface="Times New Roman" panose="02020603050405020304" pitchFamily="18" charset="0"/>
                <a:ea typeface="Calibri" panose="020F0502020204030204" pitchFamily="34" charset="0"/>
                <a:cs typeface="Calibri" panose="020F0502020204030204" pitchFamily="34" charset="0"/>
              </a:rPr>
              <a:t>This research would aim to would map what constitutes the overlapping information frameworks used by the main actors in the academic accommodations information system,</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800" dirty="0">
                <a:effectLst/>
                <a:latin typeface="Times New Roman" panose="02020603050405020304" pitchFamily="18" charset="0"/>
                <a:ea typeface="Calibri" panose="020F0502020204030204" pitchFamily="34" charset="0"/>
                <a:cs typeface="Calibri" panose="020F0502020204030204" pitchFamily="34" charset="0"/>
              </a:rPr>
              <a:t>what disparities in understanding and information access exist between these actors, and how the system can be adjusted and improved to remedy these disparities and better support a more inclusive accommodations system for post-secondary students with disabilities. Answering these questions would provide insight into the lapses in information sharing and understanding between and within actor frameworks in order to improve and understand this world of information.</a:t>
            </a:r>
          </a:p>
          <a:p>
            <a:endParaRPr lang="en-CA" dirty="0"/>
          </a:p>
          <a:p>
            <a:r>
              <a:rPr lang="en-CA" dirty="0"/>
              <a:t>Collect narratives, find the gaps, improve the coherence, align the frames, support information use for student growth</a:t>
            </a:r>
          </a:p>
        </p:txBody>
      </p:sp>
      <p:sp>
        <p:nvSpPr>
          <p:cNvPr id="4" name="Slide Number Placeholder 3"/>
          <p:cNvSpPr>
            <a:spLocks noGrp="1"/>
          </p:cNvSpPr>
          <p:nvPr>
            <p:ph type="sldNum" sz="quarter" idx="5"/>
          </p:nvPr>
        </p:nvSpPr>
        <p:spPr/>
        <p:txBody>
          <a:bodyPr/>
          <a:lstStyle/>
          <a:p>
            <a:fld id="{07D111EE-B1CE-3F40-8B0E-AB6A92B85452}" type="slidenum">
              <a:rPr lang="en-US" smtClean="0"/>
              <a:t>6</a:t>
            </a:fld>
            <a:endParaRPr lang="en-US" dirty="0"/>
          </a:p>
        </p:txBody>
      </p:sp>
    </p:spTree>
    <p:extLst>
      <p:ext uri="{BB962C8B-B14F-4D97-AF65-F5344CB8AC3E}">
        <p14:creationId xmlns:p14="http://schemas.microsoft.com/office/powerpoint/2010/main" val="17644996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tabLst>
                <a:tab pos="180340" algn="l"/>
              </a:tabLst>
            </a:pPr>
            <a:r>
              <a:rPr lang="en-CA" sz="1800" b="1" kern="0" dirty="0">
                <a:solidFill>
                  <a:srgbClr val="000000"/>
                </a:solidFill>
                <a:effectLst/>
                <a:latin typeface="Times New Roman" panose="02020603050405020304" pitchFamily="18" charset="0"/>
                <a:ea typeface="Times New Roman" panose="02020603050405020304" pitchFamily="18" charset="0"/>
              </a:rPr>
              <a:t>Methodology</a:t>
            </a:r>
          </a:p>
          <a:p>
            <a:pPr>
              <a:lnSpc>
                <a:spcPct val="115000"/>
              </a:lnSpc>
              <a:buNone/>
            </a:pPr>
            <a:r>
              <a:rPr lang="en-CA" sz="1800" dirty="0">
                <a:effectLst/>
                <a:latin typeface="Times New Roman" panose="02020603050405020304" pitchFamily="18" charset="0"/>
                <a:ea typeface="Calibri" panose="020F0502020204030204" pitchFamily="34" charset="0"/>
                <a:cs typeface="Calibri" panose="020F0502020204030204" pitchFamily="34" charset="0"/>
              </a:rPr>
              <a:t>This research project will use Dalhousie University as a representative case study. Gathering a sample of individuals via proportional stratified random sampling amounting to twenty percent of each of the above actor populations, data will be collected using semi-structured interviews</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 Within these interviews, the </a:t>
            </a:r>
            <a:r>
              <a:rPr lang="en-CA" sz="1800" dirty="0">
                <a:effectLst/>
                <a:latin typeface="Times New Roman" panose="02020603050405020304" pitchFamily="18" charset="0"/>
                <a:ea typeface="Calibri" panose="020F0502020204030204" pitchFamily="34" charset="0"/>
                <a:cs typeface="Calibri" panose="020F0502020204030204" pitchFamily="34" charset="0"/>
              </a:rPr>
              <a:t>Information World Mapping elicitation method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will be used </a:t>
            </a:r>
            <a:r>
              <a:rPr lang="en-CA" sz="1800" dirty="0">
                <a:effectLst/>
                <a:latin typeface="Times New Roman" panose="02020603050405020304" pitchFamily="18" charset="0"/>
                <a:ea typeface="Calibri" panose="020F0502020204030204" pitchFamily="34" charset="0"/>
                <a:cs typeface="Calibri" panose="020F0502020204030204" pitchFamily="34" charset="0"/>
              </a:rPr>
              <a:t>to gather creative visual maps and verbal interpretations of information access</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a:t>
            </a:r>
            <a:r>
              <a:rPr lang="en-CA" sz="1800" dirty="0">
                <a:effectLst/>
                <a:latin typeface="Times New Roman" panose="02020603050405020304" pitchFamily="18" charset="0"/>
                <a:ea typeface="Calibri" panose="020F0502020204030204" pitchFamily="34" charset="0"/>
                <a:cs typeface="Calibri" panose="020F0502020204030204" pitchFamily="34" charset="0"/>
              </a:rPr>
              <a:t> use and interactions in the university accommodations system (Leedy &amp; Ormrod, 2015; Greyson et al., 2017). This method will allow for inclusive participation in this research by all actors, including disabled students, while maintain an in-depth understanding of the interactions and meaning-making of these main actors (Greyson et al., 2017).</a:t>
            </a:r>
          </a:p>
          <a:p>
            <a:pPr>
              <a:lnSpc>
                <a:spcPct val="115000"/>
              </a:lnSpc>
              <a:buNone/>
            </a:pP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By using the Information World Mapping elicitation method to authentically describe the post-secondary accommodations system according to the perceptions and experiences of the actors directly involved, a model of overlapping and disparate frames of information access and use could be created that would allow for an in-depth analysis of information use and its relationship to access for disabled post-secondary students (Greyson et al., 2017). </a:t>
            </a:r>
            <a:r>
              <a:rPr lang="en-CA" sz="1800" dirty="0">
                <a:effectLst/>
                <a:latin typeface="Times New Roman" panose="02020603050405020304" pitchFamily="18" charset="0"/>
                <a:ea typeface="Calibri" panose="020F0502020204030204" pitchFamily="34" charset="0"/>
                <a:cs typeface="Calibri" panose="020F0502020204030204" pitchFamily="34" charset="0"/>
              </a:rPr>
              <a:t>By extending the model of unique closed systems of information customs and sharing described by Chatman’s Small World theory (1999) and using critical theory to understand this world, this research will analyse the qualitative data via textual analysis to provide insight into this small world of information (Leedy &amp; Ormrod, 2015). Additionally, this qualitative data analysis will be extended using a combination of semantic distance, or similarity in meaning in text, combined with quantitative and statistical error analysis to gain a better understanding of textual analysis accuracy and reliability (Bedford &amp; Gracy, 2014; Baird, 1995). Combining these methods will allow for deeper understanding of how information is shared and restricted in post-secondary accommodations systems, this providing more focused insights into potential improvements.</a:t>
            </a:r>
          </a:p>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7</a:t>
            </a:fld>
            <a:endParaRPr lang="en-US" dirty="0"/>
          </a:p>
        </p:txBody>
      </p:sp>
    </p:spTree>
    <p:extLst>
      <p:ext uri="{BB962C8B-B14F-4D97-AF65-F5344CB8AC3E}">
        <p14:creationId xmlns:p14="http://schemas.microsoft.com/office/powerpoint/2010/main" val="25150294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Times New Roman" panose="02020603050405020304" pitchFamily="18" charset="0"/>
                <a:ea typeface="Calibri" panose="020F0502020204030204" pitchFamily="34" charset="0"/>
                <a:cs typeface="Calibri" panose="020F0502020204030204" pitchFamily="34" charset="0"/>
              </a:rPr>
              <a:t>In addition to building an in depth understanding of the systems of power and information interactions that support and impede the inclusion of disabled students in post-secondary settings, this research project will act to extend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Small World</a:t>
            </a:r>
            <a:r>
              <a:rPr lang="en-CA" sz="1800" dirty="0">
                <a:effectLst/>
                <a:latin typeface="Times New Roman" panose="02020603050405020304" pitchFamily="18" charset="0"/>
                <a:ea typeface="Calibri" panose="020F0502020204030204" pitchFamily="34" charset="0"/>
                <a:cs typeface="Calibri" panose="020F0502020204030204" pitchFamily="34" charset="0"/>
              </a:rPr>
              <a:t> theory using critical frameworks to better understand the impact of multiple actors within a closed information system, while also providing a proposed method for quantifying error in textual analysis via semantic distance to extend similar data analyses, all while looking for ways to make narrative collection more accessible and less taxing for disabled people (Chatman, 1999; Leedy &amp; Ormrod, 2015; Bedford &amp; Gracy, 2014, Greyson et al., 2017). In addition to contributing to the literature on disability and accessibility in post-secondary institutions, this research will also produce a professional, concrete set of recommendations to expand and improve post-secondary academic accommodations systems.</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dirty="0">
              <a:effectLst/>
              <a:latin typeface="Times New Roman" panose="02020603050405020304" pitchFamily="18" charset="0"/>
              <a:ea typeface="Calibri" panose="020F0502020204030204" pitchFamily="34" charset="0"/>
              <a:cs typeface="Calibri" panose="020F0502020204030204" pitchFamily="34" charset="0"/>
            </a:endParaRPr>
          </a:p>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8</a:t>
            </a:fld>
            <a:endParaRPr lang="en-US" dirty="0"/>
          </a:p>
        </p:txBody>
      </p:sp>
    </p:spTree>
    <p:extLst>
      <p:ext uri="{BB962C8B-B14F-4D97-AF65-F5344CB8AC3E}">
        <p14:creationId xmlns:p14="http://schemas.microsoft.com/office/powerpoint/2010/main" val="3449142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Times New Roman" panose="02020603050405020304" pitchFamily="18" charset="0"/>
                <a:ea typeface="Calibri" panose="020F0502020204030204" pitchFamily="34" charset="0"/>
                <a:cs typeface="Calibri" panose="020F0502020204030204" pitchFamily="34" charset="0"/>
              </a:rPr>
              <a:t>In a time when advocating for diversity, inclusion and autonomy are at a high, there needs to be sufficient support for these values to be fostered in the post-secondary systems that control new research and knowledge systems (Waterfield &amp; Whelan, 2017). This cannot be done without an in-depth understanding of the inadequacies of the current university accommodations system for disabled students.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In bringing</a:t>
            </a:r>
            <a:r>
              <a:rPr lang="en-CA" sz="1800" dirty="0">
                <a:effectLst/>
                <a:latin typeface="Times New Roman" panose="02020603050405020304" pitchFamily="18" charset="0"/>
                <a:ea typeface="Calibri" panose="020F0502020204030204" pitchFamily="34" charset="0"/>
                <a:cs typeface="Calibri" panose="020F0502020204030204" pitchFamily="34" charset="0"/>
              </a:rPr>
              <a:t> together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concepts and experiences</a:t>
            </a:r>
            <a:r>
              <a:rPr lang="en-CA" sz="1800" dirty="0">
                <a:effectLst/>
                <a:latin typeface="Times New Roman" panose="02020603050405020304" pitchFamily="18" charset="0"/>
                <a:ea typeface="Calibri" panose="020F0502020204030204" pitchFamily="34" charset="0"/>
                <a:cs typeface="Calibri" panose="020F0502020204030204" pitchFamily="34" charset="0"/>
              </a:rPr>
              <a:t> in disability advocacy with analyzing information systems and policies through their systems of information interaction and power structures,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the research can</a:t>
            </a:r>
            <a:r>
              <a:rPr lang="en-CA" sz="1800" dirty="0">
                <a:effectLst/>
                <a:latin typeface="Times New Roman" panose="02020603050405020304" pitchFamily="18" charset="0"/>
                <a:ea typeface="Calibri" panose="020F0502020204030204" pitchFamily="34" charset="0"/>
                <a:cs typeface="Calibri" panose="020F0502020204030204" pitchFamily="34" charset="0"/>
              </a:rPr>
              <a:t> improve the experiences of future disabled university students, while bringing in the </a:t>
            </a:r>
            <a:r>
              <a:rPr lang="en-CA" sz="1800" dirty="0">
                <a:effectLst/>
                <a:latin typeface="Times New Roman" panose="02020603050405020304" pitchFamily="18" charset="0"/>
                <a:ea typeface="Calibri" panose="020F0502020204030204" pitchFamily="34" charset="0"/>
                <a:cs typeface="Times New Roman" panose="02020603050405020304" pitchFamily="18" charset="0"/>
              </a:rPr>
              <a:t>use of quantitative error analysis</a:t>
            </a:r>
            <a:r>
              <a:rPr lang="en-CA" sz="1800" dirty="0">
                <a:effectLst/>
                <a:latin typeface="Times New Roman" panose="02020603050405020304" pitchFamily="18" charset="0"/>
                <a:ea typeface="Calibri" panose="020F0502020204030204" pitchFamily="34" charset="0"/>
                <a:cs typeface="Calibri" panose="020F0502020204030204" pitchFamily="34" charset="0"/>
              </a:rPr>
              <a:t> to extend models of textual analysis to better represent margins of error in information systems research. My background and interests give me unique insight into this research that would allow for extended insight into this system. This work is imperative to creating an accessible and inclusive university system and completing this research through the perspectives of information systems and human interactions can provide a unique opportunity for a more equitable and accessible world of Canadian education and research</a:t>
            </a:r>
            <a:r>
              <a:rPr lang="en-CA" sz="1800" b="1" dirty="0">
                <a:effectLst/>
                <a:latin typeface="Times New Roman" panose="02020603050405020304" pitchFamily="18" charset="0"/>
                <a:ea typeface="Calibri" panose="020F0502020204030204" pitchFamily="34" charset="0"/>
                <a:cs typeface="Calibri" panose="020F0502020204030204" pitchFamily="34" charset="0"/>
              </a:rPr>
              <a:t>.</a:t>
            </a:r>
            <a:endParaRPr lang="en-CA" sz="1800" dirty="0">
              <a:effectLst/>
              <a:latin typeface="Times New Roman" panose="02020603050405020304" pitchFamily="18" charset="0"/>
              <a:ea typeface="Calibri" panose="020F0502020204030204" pitchFamily="34" charset="0"/>
              <a:cs typeface="Calibri" panose="020F0502020204030204" pitchFamily="34" charset="0"/>
            </a:endParaRPr>
          </a:p>
          <a:p>
            <a:endParaRPr lang="en-CA" dirty="0"/>
          </a:p>
        </p:txBody>
      </p:sp>
      <p:sp>
        <p:nvSpPr>
          <p:cNvPr id="4" name="Slide Number Placeholder 3"/>
          <p:cNvSpPr>
            <a:spLocks noGrp="1"/>
          </p:cNvSpPr>
          <p:nvPr>
            <p:ph type="sldNum" sz="quarter" idx="5"/>
          </p:nvPr>
        </p:nvSpPr>
        <p:spPr/>
        <p:txBody>
          <a:bodyPr/>
          <a:lstStyle/>
          <a:p>
            <a:fld id="{07D111EE-B1CE-3F40-8B0E-AB6A92B85452}" type="slidenum">
              <a:rPr lang="en-US" smtClean="0"/>
              <a:t>9</a:t>
            </a:fld>
            <a:endParaRPr lang="en-US" dirty="0"/>
          </a:p>
        </p:txBody>
      </p:sp>
    </p:spTree>
    <p:extLst>
      <p:ext uri="{BB962C8B-B14F-4D97-AF65-F5344CB8AC3E}">
        <p14:creationId xmlns:p14="http://schemas.microsoft.com/office/powerpoint/2010/main" val="1012744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4F74C7E6-A119-4E24-83FF-19D324F52117}" type="datetime1">
              <a:rPr lang="en-US" smtClean="0"/>
              <a:t>5/25/2025</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2" name="Title 1"/>
          <p:cNvSpPr>
            <a:spLocks noGrp="1"/>
          </p:cNvSpPr>
          <p:nvPr>
            <p:ph type="ctrTitle"/>
          </p:nvPr>
        </p:nvSpPr>
        <p:spPr>
          <a:xfrm>
            <a:off x="1058669" y="854538"/>
            <a:ext cx="4567608" cy="3566160"/>
          </a:xfrm>
        </p:spPr>
        <p:txBody>
          <a:bodyPr anchor="b">
            <a:normAutofit/>
          </a:bodyPr>
          <a:lstStyle>
            <a:lvl1pPr algn="l">
              <a:lnSpc>
                <a:spcPct val="90000"/>
              </a:lnSpc>
              <a:defRPr sz="5400" spc="-50" baseline="0">
                <a:solidFill>
                  <a:schemeClr val="bg1"/>
                </a:solidFill>
              </a:defRPr>
            </a:lvl1pPr>
          </a:lstStyle>
          <a:p>
            <a:r>
              <a:rPr lang="en-US"/>
              <a:t>Click to edit Master title style</a:t>
            </a:r>
            <a:endParaRPr lang="en-US" dirty="0"/>
          </a:p>
        </p:txBody>
      </p:sp>
      <p:sp>
        <p:nvSpPr>
          <p:cNvPr id="3" name="Subtitle 2"/>
          <p:cNvSpPr>
            <a:spLocks noGrp="1"/>
          </p:cNvSpPr>
          <p:nvPr>
            <p:ph type="subTitle" idx="1" hasCustomPrompt="1"/>
          </p:nvPr>
        </p:nvSpPr>
        <p:spPr>
          <a:xfrm>
            <a:off x="1061440" y="4429842"/>
            <a:ext cx="4567608" cy="1143000"/>
          </a:xfrm>
        </p:spPr>
        <p:txBody>
          <a:bodyPr lIns="91440" rIns="91440">
            <a:normAutofit/>
          </a:bodyPr>
          <a:lstStyle>
            <a:lvl1pPr marL="0" indent="0" algn="l">
              <a:buNone/>
              <a:defRPr sz="1600" cap="all" spc="200" baseline="0">
                <a:solidFill>
                  <a:schemeClr val="bg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subtitle</a:t>
            </a:r>
          </a:p>
        </p:txBody>
      </p:sp>
      <p:sp>
        <p:nvSpPr>
          <p:cNvPr id="12" name="Freeform 11">
            <a:extLst>
              <a:ext uri="{FF2B5EF4-FFF2-40B4-BE49-F238E27FC236}">
                <a16:creationId xmlns:a16="http://schemas.microsoft.com/office/drawing/2014/main" id="{C28A7DB8-FEA5-5A4A-85DF-FA1ADFB3EFC5}"/>
              </a:ext>
            </a:extLst>
          </p:cNvPr>
          <p:cNvSpPr>
            <a:spLocks noGrp="1"/>
          </p:cNvSpPr>
          <p:nvPr>
            <p:ph type="pic" sz="quarter" idx="13"/>
          </p:nvPr>
        </p:nvSpPr>
        <p:spPr>
          <a:xfrm>
            <a:off x="4933721" y="-19458"/>
            <a:ext cx="7261837" cy="6877457"/>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 name="connsiteX0" fmla="*/ 3993491 w 8464509"/>
              <a:gd name="connsiteY0" fmla="*/ 19455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993491 w 8464509"/>
              <a:gd name="connsiteY6" fmla="*/ 19455 h 6858000"/>
              <a:gd name="connsiteX0" fmla="*/ 3993491 w 8464509"/>
              <a:gd name="connsiteY0" fmla="*/ 19455 h 6858000"/>
              <a:gd name="connsiteX1" fmla="*/ 3440072 w 8464509"/>
              <a:gd name="connsiteY1" fmla="*/ 37000 h 6858000"/>
              <a:gd name="connsiteX2" fmla="*/ 8464509 w 8464509"/>
              <a:gd name="connsiteY2" fmla="*/ 0 h 6858000"/>
              <a:gd name="connsiteX3" fmla="*/ 8464509 w 8464509"/>
              <a:gd name="connsiteY3" fmla="*/ 6858000 h 6858000"/>
              <a:gd name="connsiteX4" fmla="*/ 0 w 8464509"/>
              <a:gd name="connsiteY4" fmla="*/ 6858000 h 6858000"/>
              <a:gd name="connsiteX5" fmla="*/ 3993491 w 8464509"/>
              <a:gd name="connsiteY5" fmla="*/ 19455 h 6858000"/>
              <a:gd name="connsiteX0" fmla="*/ 3993491 w 8464509"/>
              <a:gd name="connsiteY0" fmla="*/ 19455 h 6858000"/>
              <a:gd name="connsiteX1" fmla="*/ 8464509 w 8464509"/>
              <a:gd name="connsiteY1" fmla="*/ 0 h 6858000"/>
              <a:gd name="connsiteX2" fmla="*/ 8464509 w 8464509"/>
              <a:gd name="connsiteY2" fmla="*/ 6858000 h 6858000"/>
              <a:gd name="connsiteX3" fmla="*/ 0 w 8464509"/>
              <a:gd name="connsiteY3" fmla="*/ 6858000 h 6858000"/>
              <a:gd name="connsiteX4" fmla="*/ 3993491 w 8464509"/>
              <a:gd name="connsiteY4" fmla="*/ 19455 h 6858000"/>
              <a:gd name="connsiteX0" fmla="*/ 4061557 w 8464509"/>
              <a:gd name="connsiteY0" fmla="*/ 0 h 6858001"/>
              <a:gd name="connsiteX1" fmla="*/ 8464509 w 8464509"/>
              <a:gd name="connsiteY1" fmla="*/ 1 h 6858001"/>
              <a:gd name="connsiteX2" fmla="*/ 8464509 w 8464509"/>
              <a:gd name="connsiteY2" fmla="*/ 6858001 h 6858001"/>
              <a:gd name="connsiteX3" fmla="*/ 0 w 8464509"/>
              <a:gd name="connsiteY3" fmla="*/ 6858001 h 6858001"/>
              <a:gd name="connsiteX4" fmla="*/ 4061557 w 8464509"/>
              <a:gd name="connsiteY4" fmla="*/ 0 h 6858001"/>
              <a:gd name="connsiteX0" fmla="*/ 5059852 w 8464509"/>
              <a:gd name="connsiteY0" fmla="*/ 19454 h 6858000"/>
              <a:gd name="connsiteX1" fmla="*/ 8464509 w 8464509"/>
              <a:gd name="connsiteY1" fmla="*/ 0 h 6858000"/>
              <a:gd name="connsiteX2" fmla="*/ 8464509 w 8464509"/>
              <a:gd name="connsiteY2" fmla="*/ 6858000 h 6858000"/>
              <a:gd name="connsiteX3" fmla="*/ 0 w 8464509"/>
              <a:gd name="connsiteY3" fmla="*/ 6858000 h 6858000"/>
              <a:gd name="connsiteX4" fmla="*/ 5059852 w 8464509"/>
              <a:gd name="connsiteY4" fmla="*/ 19454 h 6858000"/>
              <a:gd name="connsiteX0" fmla="*/ 4061557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61557 w 8464509"/>
              <a:gd name="connsiteY4" fmla="*/ 0 h 6877457"/>
              <a:gd name="connsiteX0" fmla="*/ 4040810 w 8464509"/>
              <a:gd name="connsiteY0" fmla="*/ 0 h 6877457"/>
              <a:gd name="connsiteX1" fmla="*/ 8464509 w 8464509"/>
              <a:gd name="connsiteY1" fmla="*/ 19457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4509"/>
              <a:gd name="connsiteY0" fmla="*/ 0 h 6877457"/>
              <a:gd name="connsiteX1" fmla="*/ 8464509 w 8464509"/>
              <a:gd name="connsiteY1" fmla="*/ 143986 h 6877457"/>
              <a:gd name="connsiteX2" fmla="*/ 8464509 w 8464509"/>
              <a:gd name="connsiteY2" fmla="*/ 6877457 h 6877457"/>
              <a:gd name="connsiteX3" fmla="*/ 0 w 8464509"/>
              <a:gd name="connsiteY3" fmla="*/ 6877457 h 6877457"/>
              <a:gd name="connsiteX4" fmla="*/ 4040810 w 8464509"/>
              <a:gd name="connsiteY4" fmla="*/ 0 h 6877457"/>
              <a:gd name="connsiteX0" fmla="*/ 4040810 w 8468658"/>
              <a:gd name="connsiteY0" fmla="*/ 0 h 6877457"/>
              <a:gd name="connsiteX1" fmla="*/ 8468658 w 8468658"/>
              <a:gd name="connsiteY1" fmla="*/ 12341 h 6877457"/>
              <a:gd name="connsiteX2" fmla="*/ 8464509 w 8468658"/>
              <a:gd name="connsiteY2" fmla="*/ 6877457 h 6877457"/>
              <a:gd name="connsiteX3" fmla="*/ 0 w 8468658"/>
              <a:gd name="connsiteY3" fmla="*/ 6877457 h 6877457"/>
              <a:gd name="connsiteX4" fmla="*/ 4040810 w 8468658"/>
              <a:gd name="connsiteY4" fmla="*/ 0 h 68774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8658" h="6877457">
                <a:moveTo>
                  <a:pt x="4040810" y="0"/>
                </a:moveTo>
                <a:lnTo>
                  <a:pt x="8468658" y="12341"/>
                </a:lnTo>
                <a:lnTo>
                  <a:pt x="8464509" y="6877457"/>
                </a:lnTo>
                <a:lnTo>
                  <a:pt x="0" y="6877457"/>
                </a:lnTo>
                <a:lnTo>
                  <a:pt x="4040810" y="0"/>
                </a:lnTo>
                <a:close/>
              </a:path>
            </a:pathLst>
          </a:custGeom>
          <a:solidFill>
            <a:schemeClr val="accent4"/>
          </a:solidFill>
        </p:spPr>
        <p:txBody>
          <a:bodyPr wrap="square">
            <a:noAutofit/>
          </a:bodyPr>
          <a:lstStyle/>
          <a:p>
            <a:r>
              <a:rPr lang="en-US" dirty="0"/>
              <a:t>Click icon to add picture</a:t>
            </a:r>
          </a:p>
        </p:txBody>
      </p:sp>
      <p:sp>
        <p:nvSpPr>
          <p:cNvPr id="14" name="Triangle 13">
            <a:extLst>
              <a:ext uri="{FF2B5EF4-FFF2-40B4-BE49-F238E27FC236}">
                <a16:creationId xmlns:a16="http://schemas.microsoft.com/office/drawing/2014/main" id="{6A021AF7-4044-A644-8DB8-495F263390D0}"/>
              </a:ext>
            </a:extLst>
          </p:cNvPr>
          <p:cNvSpPr/>
          <p:nvPr userDrawn="1"/>
        </p:nvSpPr>
        <p:spPr>
          <a:xfrm rot="10800000">
            <a:off x="4933721" y="267867"/>
            <a:ext cx="3031755" cy="3031755"/>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riangle 14">
            <a:extLst>
              <a:ext uri="{FF2B5EF4-FFF2-40B4-BE49-F238E27FC236}">
                <a16:creationId xmlns:a16="http://schemas.microsoft.com/office/drawing/2014/main" id="{D2DFDB14-A8D5-F944-A91C-960A5C2F22AF}"/>
              </a:ext>
            </a:extLst>
          </p:cNvPr>
          <p:cNvSpPr/>
          <p:nvPr userDrawn="1"/>
        </p:nvSpPr>
        <p:spPr>
          <a:xfrm>
            <a:off x="-22175" y="5596959"/>
            <a:ext cx="1261040" cy="1261040"/>
          </a:xfrm>
          <a:prstGeom prst="triangle">
            <a:avLst/>
          </a:prstGeom>
          <a:pattFill prst="lgGrid">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riangle 15">
            <a:extLst>
              <a:ext uri="{FF2B5EF4-FFF2-40B4-BE49-F238E27FC236}">
                <a16:creationId xmlns:a16="http://schemas.microsoft.com/office/drawing/2014/main" id="{B7735FBC-8FBF-9947-B380-14D44D2206B1}"/>
              </a:ext>
            </a:extLst>
          </p:cNvPr>
          <p:cNvSpPr/>
          <p:nvPr userDrawn="1"/>
        </p:nvSpPr>
        <p:spPr>
          <a:xfrm rot="10800000">
            <a:off x="184302" y="236698"/>
            <a:ext cx="519337" cy="519337"/>
          </a:xfrm>
          <a:prstGeom prst="triangle">
            <a:avLst/>
          </a:prstGeom>
          <a:pattFill prst="dkVert">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riangle 16">
            <a:extLst>
              <a:ext uri="{FF2B5EF4-FFF2-40B4-BE49-F238E27FC236}">
                <a16:creationId xmlns:a16="http://schemas.microsoft.com/office/drawing/2014/main" id="{17B7C303-8734-B141-AF0D-2945DA349FBD}"/>
              </a:ext>
            </a:extLst>
          </p:cNvPr>
          <p:cNvSpPr/>
          <p:nvPr userDrawn="1"/>
        </p:nvSpPr>
        <p:spPr>
          <a:xfrm>
            <a:off x="4414384" y="5795386"/>
            <a:ext cx="519337" cy="519337"/>
          </a:xfrm>
          <a:prstGeom prst="triangle">
            <a:avLst/>
          </a:prstGeom>
          <a:pattFill prst="wdUpDiag">
            <a:fgClr>
              <a:schemeClr val="accent1"/>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riangle 17">
            <a:extLst>
              <a:ext uri="{FF2B5EF4-FFF2-40B4-BE49-F238E27FC236}">
                <a16:creationId xmlns:a16="http://schemas.microsoft.com/office/drawing/2014/main" id="{67914AE0-93F2-8346-B885-5734D2B694B2}"/>
              </a:ext>
            </a:extLst>
          </p:cNvPr>
          <p:cNvSpPr/>
          <p:nvPr userDrawn="1"/>
        </p:nvSpPr>
        <p:spPr>
          <a:xfrm rot="5400000">
            <a:off x="-48606" y="3035784"/>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1667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514A4C5D-38AE-4F88-A07C-134590578906}" type="datetime1">
              <a:rPr lang="en-US" smtClean="0"/>
              <a:t>5/25/2025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E872A5F6-5449-2840-B48F-2AA85FE272A3}"/>
              </a:ext>
            </a:extLst>
          </p:cNvPr>
          <p:cNvSpPr/>
          <p:nvPr userDrawn="1"/>
        </p:nvSpPr>
        <p:spPr>
          <a:xfrm>
            <a:off x="0" y="0"/>
            <a:ext cx="350259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B3A8339-6DA4-E549-AEA2-9512C53F064F}"/>
              </a:ext>
            </a:extLst>
          </p:cNvPr>
          <p:cNvSpPr/>
          <p:nvPr userDrawn="1"/>
        </p:nvSpPr>
        <p:spPr>
          <a:xfrm>
            <a:off x="3591475" y="5273069"/>
            <a:ext cx="1486666" cy="1486666"/>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2EA775-82B0-BA48-8CA2-7A09D72EC958}"/>
              </a:ext>
            </a:extLst>
          </p:cNvPr>
          <p:cNvSpPr/>
          <p:nvPr userDrawn="1"/>
        </p:nvSpPr>
        <p:spPr>
          <a:xfrm>
            <a:off x="76559" y="597553"/>
            <a:ext cx="562863" cy="562863"/>
          </a:xfrm>
          <a:prstGeom prst="triangle">
            <a:avLst/>
          </a:prstGeom>
          <a:pattFill prst="ltVert">
            <a:fgClr>
              <a:schemeClr val="accent3"/>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2C6B50B5-10C1-4A40-9531-4F8DC16892F8}"/>
              </a:ext>
            </a:extLst>
          </p:cNvPr>
          <p:cNvSpPr/>
          <p:nvPr userDrawn="1"/>
        </p:nvSpPr>
        <p:spPr>
          <a:xfrm>
            <a:off x="-1480404" y="3897192"/>
            <a:ext cx="2960808" cy="2960808"/>
          </a:xfrm>
          <a:prstGeom prst="triangl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Freeform 25">
            <a:extLst>
              <a:ext uri="{FF2B5EF4-FFF2-40B4-BE49-F238E27FC236}">
                <a16:creationId xmlns:a16="http://schemas.microsoft.com/office/drawing/2014/main" id="{CAF18EC0-3F9F-6449-A2B2-A792B70BEA6E}"/>
              </a:ext>
            </a:extLst>
          </p:cNvPr>
          <p:cNvSpPr>
            <a:spLocks noGrp="1"/>
          </p:cNvSpPr>
          <p:nvPr>
            <p:ph type="pic" sz="quarter" idx="13"/>
          </p:nvPr>
        </p:nvSpPr>
        <p:spPr>
          <a:xfrm flipH="1">
            <a:off x="444819" y="597553"/>
            <a:ext cx="6063915" cy="6063915"/>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dirty="0"/>
              <a:t>Click icon to add picture</a:t>
            </a:r>
          </a:p>
        </p:txBody>
      </p:sp>
      <p:sp>
        <p:nvSpPr>
          <p:cNvPr id="28" name="Title 1">
            <a:extLst>
              <a:ext uri="{FF2B5EF4-FFF2-40B4-BE49-F238E27FC236}">
                <a16:creationId xmlns:a16="http://schemas.microsoft.com/office/drawing/2014/main" id="{68357860-E91C-1745-A5D1-921689BF47AE}"/>
              </a:ext>
            </a:extLst>
          </p:cNvPr>
          <p:cNvSpPr>
            <a:spLocks noGrp="1"/>
          </p:cNvSpPr>
          <p:nvPr>
            <p:ph type="title" hasCustomPrompt="1"/>
          </p:nvPr>
        </p:nvSpPr>
        <p:spPr>
          <a:xfrm>
            <a:off x="6876994" y="1535397"/>
            <a:ext cx="4845068" cy="1858617"/>
          </a:xfrm>
        </p:spPr>
        <p:txBody>
          <a:bodyPr anchor="b">
            <a:normAutofit/>
          </a:bodyPr>
          <a:lstStyle>
            <a:lvl1pPr algn="l">
              <a:defRPr sz="4800" i="0">
                <a:solidFill>
                  <a:schemeClr val="tx1">
                    <a:lumMod val="85000"/>
                    <a:lumOff val="15000"/>
                  </a:schemeClr>
                </a:solidFill>
                <a:latin typeface="+mj-lt"/>
              </a:defRPr>
            </a:lvl1pPr>
          </a:lstStyle>
          <a:p>
            <a:r>
              <a:rPr lang="en-US" dirty="0"/>
              <a:t>Title Goes Here</a:t>
            </a:r>
          </a:p>
        </p:txBody>
      </p:sp>
      <p:sp>
        <p:nvSpPr>
          <p:cNvPr id="29" name="Content Placeholder 2">
            <a:extLst>
              <a:ext uri="{FF2B5EF4-FFF2-40B4-BE49-F238E27FC236}">
                <a16:creationId xmlns:a16="http://schemas.microsoft.com/office/drawing/2014/main" id="{094A3FA1-7F3F-2D41-ABE1-512FA9FC4843}"/>
              </a:ext>
            </a:extLst>
          </p:cNvPr>
          <p:cNvSpPr>
            <a:spLocks noGrp="1"/>
          </p:cNvSpPr>
          <p:nvPr>
            <p:ph idx="1"/>
          </p:nvPr>
        </p:nvSpPr>
        <p:spPr>
          <a:xfrm>
            <a:off x="6876996" y="3401899"/>
            <a:ext cx="4845066" cy="2107095"/>
          </a:xfrm>
        </p:spPr>
        <p:txBody>
          <a:bodyPr/>
          <a:lstStyle>
            <a:lvl1pPr marL="182880" indent="-182880" algn="l">
              <a:buClr>
                <a:srgbClr val="C5AE76"/>
              </a:buClr>
              <a:buFont typeface="Arial" panose="020B0604020202020204" pitchFamily="34" charset="0"/>
              <a:buChar char="•"/>
              <a:defRPr>
                <a:latin typeface="+mj-lt"/>
              </a:defRPr>
            </a:lvl1pPr>
            <a:lvl2pPr marL="384048" indent="-182880" algn="l">
              <a:buClr>
                <a:srgbClr val="C5AE76"/>
              </a:buClr>
              <a:buFont typeface="Arial" panose="020B0604020202020204" pitchFamily="34" charset="0"/>
              <a:buChar char="•"/>
              <a:defRPr>
                <a:latin typeface="+mj-lt"/>
              </a:defRPr>
            </a:lvl2pPr>
            <a:lvl3pPr marL="566928" indent="-182880" algn="l">
              <a:buClr>
                <a:srgbClr val="C5AE76"/>
              </a:buClr>
              <a:buFont typeface="Arial" panose="020B0604020202020204" pitchFamily="34" charset="0"/>
              <a:buChar char="•"/>
              <a:defRPr>
                <a:latin typeface="+mj-lt"/>
              </a:defRPr>
            </a:lvl3pPr>
            <a:lvl4pPr marL="749808" indent="-182880" algn="l">
              <a:buClr>
                <a:srgbClr val="C5AE76"/>
              </a:buClr>
              <a:buFont typeface="Arial" panose="020B0604020202020204" pitchFamily="34" charset="0"/>
              <a:buChar char="•"/>
              <a:defRPr>
                <a:latin typeface="+mj-lt"/>
              </a:defRPr>
            </a:lvl4pPr>
            <a:lvl5pPr marL="932688" indent="-182880" algn="l">
              <a:buClr>
                <a:srgbClr val="C5AE76"/>
              </a:buClr>
              <a:buFont typeface="Arial" panose="020B0604020202020204" pitchFamily="34" charset="0"/>
              <a:buChar cha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7985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Narrow Title and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43CB4BD6-4268-413D-B6A5-E7B2D923837F}" type="datetime1">
              <a:rPr lang="en-US" smtClean="0"/>
              <a:t>5/25/2025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3">
            <a:extLst>
              <a:ext uri="{FF2B5EF4-FFF2-40B4-BE49-F238E27FC236}">
                <a16:creationId xmlns:a16="http://schemas.microsoft.com/office/drawing/2014/main" id="{B4D4881A-F72E-2D4F-BC41-5D2839D87000}"/>
              </a:ext>
            </a:extLst>
          </p:cNvPr>
          <p:cNvSpPr/>
          <p:nvPr userDrawn="1"/>
        </p:nvSpPr>
        <p:spPr>
          <a:xfrm>
            <a:off x="4997302" y="0"/>
            <a:ext cx="7194698" cy="6879265"/>
          </a:xfrm>
          <a:custGeom>
            <a:avLst/>
            <a:gdLst>
              <a:gd name="connsiteX0" fmla="*/ 0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0 w 5004391"/>
              <a:gd name="connsiteY4" fmla="*/ 0 h 6858000"/>
              <a:gd name="connsiteX0" fmla="*/ 1424763 w 5004391"/>
              <a:gd name="connsiteY0" fmla="*/ 0 h 6858000"/>
              <a:gd name="connsiteX1" fmla="*/ 5004391 w 5004391"/>
              <a:gd name="connsiteY1" fmla="*/ 0 h 6858000"/>
              <a:gd name="connsiteX2" fmla="*/ 5004391 w 5004391"/>
              <a:gd name="connsiteY2" fmla="*/ 6858000 h 6858000"/>
              <a:gd name="connsiteX3" fmla="*/ 0 w 5004391"/>
              <a:gd name="connsiteY3" fmla="*/ 6858000 h 6858000"/>
              <a:gd name="connsiteX4" fmla="*/ 1424763 w 5004391"/>
              <a:gd name="connsiteY4" fmla="*/ 0 h 6858000"/>
              <a:gd name="connsiteX0" fmla="*/ 1275907 w 5004391"/>
              <a:gd name="connsiteY0" fmla="*/ 21265 h 6858000"/>
              <a:gd name="connsiteX1" fmla="*/ 5004391 w 5004391"/>
              <a:gd name="connsiteY1" fmla="*/ 0 h 6858000"/>
              <a:gd name="connsiteX2" fmla="*/ 5004391 w 5004391"/>
              <a:gd name="connsiteY2" fmla="*/ 6858000 h 6858000"/>
              <a:gd name="connsiteX3" fmla="*/ 0 w 5004391"/>
              <a:gd name="connsiteY3" fmla="*/ 6858000 h 6858000"/>
              <a:gd name="connsiteX4" fmla="*/ 1275907 w 5004391"/>
              <a:gd name="connsiteY4" fmla="*/ 21265 h 6858000"/>
              <a:gd name="connsiteX0" fmla="*/ 3466214 w 7194698"/>
              <a:gd name="connsiteY0" fmla="*/ 21265 h 6879265"/>
              <a:gd name="connsiteX1" fmla="*/ 7194698 w 7194698"/>
              <a:gd name="connsiteY1" fmla="*/ 0 h 6879265"/>
              <a:gd name="connsiteX2" fmla="*/ 7194698 w 7194698"/>
              <a:gd name="connsiteY2" fmla="*/ 6858000 h 6879265"/>
              <a:gd name="connsiteX3" fmla="*/ 0 w 7194698"/>
              <a:gd name="connsiteY3" fmla="*/ 6879265 h 6879265"/>
              <a:gd name="connsiteX4" fmla="*/ 3466214 w 7194698"/>
              <a:gd name="connsiteY4" fmla="*/ 21265 h 6879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4698" h="6879265">
                <a:moveTo>
                  <a:pt x="3466214" y="21265"/>
                </a:moveTo>
                <a:lnTo>
                  <a:pt x="7194698" y="0"/>
                </a:lnTo>
                <a:lnTo>
                  <a:pt x="7194698" y="6858000"/>
                </a:lnTo>
                <a:lnTo>
                  <a:pt x="0" y="6879265"/>
                </a:lnTo>
                <a:lnTo>
                  <a:pt x="3466214" y="21265"/>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214CA4B6-21BC-234A-9FAD-E362D7F194C4}"/>
              </a:ext>
            </a:extLst>
          </p:cNvPr>
          <p:cNvSpPr/>
          <p:nvPr userDrawn="1"/>
        </p:nvSpPr>
        <p:spPr>
          <a:xfrm>
            <a:off x="2571311" y="3814571"/>
            <a:ext cx="2960808" cy="2960808"/>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815F04B4-E3C0-0845-8DEC-98C63E21B466}"/>
              </a:ext>
            </a:extLst>
          </p:cNvPr>
          <p:cNvSpPr/>
          <p:nvPr userDrawn="1"/>
        </p:nvSpPr>
        <p:spPr>
          <a:xfrm rot="10800000">
            <a:off x="2277396" y="3814571"/>
            <a:ext cx="1360968" cy="1360968"/>
          </a:xfrm>
          <a:prstGeom prst="triangle">
            <a:avLst/>
          </a:prstGeom>
          <a:pattFill prst="dkHorz">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a:extLst>
              <a:ext uri="{FF2B5EF4-FFF2-40B4-BE49-F238E27FC236}">
                <a16:creationId xmlns:a16="http://schemas.microsoft.com/office/drawing/2014/main" id="{6850A90A-EBB3-314C-9D98-A4220E2739EA}"/>
              </a:ext>
            </a:extLst>
          </p:cNvPr>
          <p:cNvSpPr>
            <a:spLocks noGrp="1"/>
          </p:cNvSpPr>
          <p:nvPr>
            <p:ph type="pic" sz="quarter" idx="13"/>
          </p:nvPr>
        </p:nvSpPr>
        <p:spPr>
          <a:xfrm flipH="1">
            <a:off x="2569281" y="330912"/>
            <a:ext cx="6217440" cy="6217440"/>
          </a:xfrm>
          <a:custGeom>
            <a:avLst/>
            <a:gdLst>
              <a:gd name="connsiteX0" fmla="*/ 0 w 6063915"/>
              <a:gd name="connsiteY0" fmla="*/ 0 h 6063915"/>
              <a:gd name="connsiteX1" fmla="*/ 6063915 w 6063915"/>
              <a:gd name="connsiteY1" fmla="*/ 0 h 6063915"/>
              <a:gd name="connsiteX2" fmla="*/ 3031957 w 6063915"/>
              <a:gd name="connsiteY2" fmla="*/ 6063915 h 6063915"/>
            </a:gdLst>
            <a:ahLst/>
            <a:cxnLst>
              <a:cxn ang="0">
                <a:pos x="connsiteX0" y="connsiteY0"/>
              </a:cxn>
              <a:cxn ang="0">
                <a:pos x="connsiteX1" y="connsiteY1"/>
              </a:cxn>
              <a:cxn ang="0">
                <a:pos x="connsiteX2" y="connsiteY2"/>
              </a:cxn>
            </a:cxnLst>
            <a:rect l="l" t="t" r="r" b="b"/>
            <a:pathLst>
              <a:path w="6063915" h="6063915">
                <a:moveTo>
                  <a:pt x="0" y="0"/>
                </a:moveTo>
                <a:lnTo>
                  <a:pt x="6063915" y="0"/>
                </a:lnTo>
                <a:lnTo>
                  <a:pt x="3031957" y="6063915"/>
                </a:lnTo>
                <a:close/>
              </a:path>
            </a:pathLst>
          </a:custGeom>
          <a:solidFill>
            <a:schemeClr val="accent1"/>
          </a:solidFill>
        </p:spPr>
        <p:txBody>
          <a:bodyPr wrap="square">
            <a:noAutofit/>
          </a:bodyPr>
          <a:lstStyle/>
          <a:p>
            <a:r>
              <a:rPr lang="en-US" dirty="0"/>
              <a:t>Click icon to add picture</a:t>
            </a:r>
          </a:p>
        </p:txBody>
      </p:sp>
      <p:sp>
        <p:nvSpPr>
          <p:cNvPr id="9" name="Title 1">
            <a:extLst>
              <a:ext uri="{FF2B5EF4-FFF2-40B4-BE49-F238E27FC236}">
                <a16:creationId xmlns:a16="http://schemas.microsoft.com/office/drawing/2014/main" id="{D3001923-8460-C64B-A54B-3221B8A6B8C3}"/>
              </a:ext>
            </a:extLst>
          </p:cNvPr>
          <p:cNvSpPr>
            <a:spLocks noGrp="1"/>
          </p:cNvSpPr>
          <p:nvPr>
            <p:ph type="title" hasCustomPrompt="1"/>
          </p:nvPr>
        </p:nvSpPr>
        <p:spPr>
          <a:xfrm>
            <a:off x="7958108" y="1957888"/>
            <a:ext cx="3815484" cy="1858617"/>
          </a:xfrm>
        </p:spPr>
        <p:txBody>
          <a:bodyPr anchor="b">
            <a:normAutofit/>
          </a:bodyPr>
          <a:lstStyle>
            <a:lvl1pPr algn="ctr">
              <a:defRPr sz="4800" i="0">
                <a:solidFill>
                  <a:schemeClr val="bg1"/>
                </a:solidFill>
                <a:latin typeface="+mj-lt"/>
              </a:defRPr>
            </a:lvl1pPr>
          </a:lstStyle>
          <a:p>
            <a:r>
              <a:rPr lang="en-US" dirty="0"/>
              <a:t>Title Goes Here</a:t>
            </a:r>
          </a:p>
        </p:txBody>
      </p:sp>
      <p:sp>
        <p:nvSpPr>
          <p:cNvPr id="10" name="Content Placeholder 2">
            <a:extLst>
              <a:ext uri="{FF2B5EF4-FFF2-40B4-BE49-F238E27FC236}">
                <a16:creationId xmlns:a16="http://schemas.microsoft.com/office/drawing/2014/main" id="{9E64A275-2629-244A-A66F-FC140850C6DA}"/>
              </a:ext>
            </a:extLst>
          </p:cNvPr>
          <p:cNvSpPr>
            <a:spLocks noGrp="1"/>
          </p:cNvSpPr>
          <p:nvPr>
            <p:ph idx="1"/>
          </p:nvPr>
        </p:nvSpPr>
        <p:spPr>
          <a:xfrm>
            <a:off x="7958110" y="3824390"/>
            <a:ext cx="3815482" cy="2107095"/>
          </a:xfrm>
        </p:spPr>
        <p:txBody>
          <a:bodyPr/>
          <a:lstStyle>
            <a:lvl1pPr marL="182880" indent="-182880" algn="ctr">
              <a:buClr>
                <a:srgbClr val="C5AE76"/>
              </a:buClr>
              <a:buFont typeface="Arial" panose="020B0604020202020204" pitchFamily="34" charset="0"/>
              <a:buChar char="•"/>
              <a:defRPr>
                <a:solidFill>
                  <a:schemeClr val="bg1"/>
                </a:solidFill>
                <a:latin typeface="+mj-lt"/>
              </a:defRPr>
            </a:lvl1pPr>
            <a:lvl2pPr marL="384048" indent="-182880" algn="ctr">
              <a:buClr>
                <a:srgbClr val="C5AE76"/>
              </a:buClr>
              <a:buFont typeface="Arial" panose="020B0604020202020204" pitchFamily="34" charset="0"/>
              <a:buChar char="•"/>
              <a:defRPr>
                <a:solidFill>
                  <a:schemeClr val="bg1"/>
                </a:solidFill>
                <a:latin typeface="+mj-lt"/>
              </a:defRPr>
            </a:lvl2pPr>
            <a:lvl3pPr marL="566928" indent="-182880" algn="ctr">
              <a:buClr>
                <a:srgbClr val="C5AE76"/>
              </a:buClr>
              <a:buFont typeface="Arial" panose="020B0604020202020204" pitchFamily="34" charset="0"/>
              <a:buChar char="•"/>
              <a:defRPr>
                <a:solidFill>
                  <a:schemeClr val="bg1"/>
                </a:solidFill>
                <a:latin typeface="+mj-lt"/>
              </a:defRPr>
            </a:lvl3pPr>
            <a:lvl4pPr marL="749808" indent="-182880" algn="ctr">
              <a:buClr>
                <a:srgbClr val="C5AE76"/>
              </a:buClr>
              <a:buFont typeface="Arial" panose="020B0604020202020204" pitchFamily="34" charset="0"/>
              <a:buChar char="•"/>
              <a:defRPr>
                <a:solidFill>
                  <a:schemeClr val="bg1"/>
                </a:solidFill>
                <a:latin typeface="+mj-lt"/>
              </a:defRPr>
            </a:lvl4pPr>
            <a:lvl5pPr marL="932688" indent="-182880" algn="ctr">
              <a:buClr>
                <a:srgbClr val="C5AE76"/>
              </a:buClr>
              <a:buFont typeface="Arial" panose="020B0604020202020204" pitchFamily="34" charset="0"/>
              <a:buChar char="•"/>
              <a:defRPr>
                <a:solidFill>
                  <a:schemeClr val="bg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riangle 11">
            <a:extLst>
              <a:ext uri="{FF2B5EF4-FFF2-40B4-BE49-F238E27FC236}">
                <a16:creationId xmlns:a16="http://schemas.microsoft.com/office/drawing/2014/main" id="{520102B5-5695-C743-B30E-C92897B48D89}"/>
              </a:ext>
            </a:extLst>
          </p:cNvPr>
          <p:cNvSpPr/>
          <p:nvPr userDrawn="1"/>
        </p:nvSpPr>
        <p:spPr>
          <a:xfrm rot="16200000">
            <a:off x="11604063" y="316289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4220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with Narrow Content with Image">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E41D6FCB-E982-4CA9-B4ED-9EB59137E060}" type="datetime1">
              <a:rPr lang="en-US" smtClean="0"/>
              <a:t>5/25/2025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BB0D84E6-6DEA-1D4E-92C3-A360785A027B}"/>
              </a:ext>
            </a:extLst>
          </p:cNvPr>
          <p:cNvSpPr/>
          <p:nvPr userDrawn="1"/>
        </p:nvSpPr>
        <p:spPr>
          <a:xfrm>
            <a:off x="0" y="1730829"/>
            <a:ext cx="8229600" cy="347798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riangle 5">
            <a:extLst>
              <a:ext uri="{FF2B5EF4-FFF2-40B4-BE49-F238E27FC236}">
                <a16:creationId xmlns:a16="http://schemas.microsoft.com/office/drawing/2014/main" id="{C28500E9-800B-C94A-B6F9-F73D37B2D301}"/>
              </a:ext>
            </a:extLst>
          </p:cNvPr>
          <p:cNvSpPr/>
          <p:nvPr userDrawn="1"/>
        </p:nvSpPr>
        <p:spPr>
          <a:xfrm rot="10800000">
            <a:off x="8749091" y="0"/>
            <a:ext cx="3442907" cy="3112470"/>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EAD70A4-7AF0-7E4D-ABBC-34DD61D7B01E}"/>
              </a:ext>
            </a:extLst>
          </p:cNvPr>
          <p:cNvSpPr/>
          <p:nvPr userDrawn="1"/>
        </p:nvSpPr>
        <p:spPr>
          <a:xfrm rot="10800000">
            <a:off x="3727215" y="5551712"/>
            <a:ext cx="1424687" cy="1306288"/>
          </a:xfrm>
          <a:prstGeom prst="triangle">
            <a:avLst/>
          </a:prstGeom>
          <a:pattFill prst="lgGrid">
            <a:fgClr>
              <a:schemeClr val="accent1"/>
            </a:fgClr>
            <a:bgClr>
              <a:schemeClr val="bg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9">
            <a:extLst>
              <a:ext uri="{FF2B5EF4-FFF2-40B4-BE49-F238E27FC236}">
                <a16:creationId xmlns:a16="http://schemas.microsoft.com/office/drawing/2014/main" id="{14C43A8B-650C-3B4B-9F8C-592CE9F269FB}"/>
              </a:ext>
            </a:extLst>
          </p:cNvPr>
          <p:cNvSpPr>
            <a:spLocks noGrp="1"/>
          </p:cNvSpPr>
          <p:nvPr>
            <p:ph type="title"/>
          </p:nvPr>
        </p:nvSpPr>
        <p:spPr>
          <a:xfrm>
            <a:off x="868625" y="2464270"/>
            <a:ext cx="5227376" cy="727700"/>
          </a:xfrm>
        </p:spPr>
        <p:txBody>
          <a:bodyPr anchor="t"/>
          <a:lstStyle>
            <a:lvl1pPr>
              <a:defRPr>
                <a:solidFill>
                  <a:schemeClr val="bg1"/>
                </a:solidFill>
              </a:defRPr>
            </a:lvl1pPr>
          </a:lstStyle>
          <a:p>
            <a:r>
              <a:rPr lang="en-US"/>
              <a:t>Click to edit Master title style</a:t>
            </a:r>
            <a:endParaRPr lang="en-US" dirty="0"/>
          </a:p>
        </p:txBody>
      </p:sp>
      <p:sp>
        <p:nvSpPr>
          <p:cNvPr id="9" name="Text Placeholder 2">
            <a:extLst>
              <a:ext uri="{FF2B5EF4-FFF2-40B4-BE49-F238E27FC236}">
                <a16:creationId xmlns:a16="http://schemas.microsoft.com/office/drawing/2014/main" id="{0345C704-9538-984E-8D14-D6AEC9A4C42E}"/>
              </a:ext>
            </a:extLst>
          </p:cNvPr>
          <p:cNvSpPr>
            <a:spLocks noGrp="1"/>
          </p:cNvSpPr>
          <p:nvPr>
            <p:ph type="body" idx="1" hasCustomPrompt="1"/>
          </p:nvPr>
        </p:nvSpPr>
        <p:spPr>
          <a:xfrm>
            <a:off x="868623" y="3265903"/>
            <a:ext cx="5227377" cy="1642386"/>
          </a:xfrm>
        </p:spPr>
        <p:txBody>
          <a:bodyPr lIns="91440" rIns="91440" anchor="t">
            <a:normAutofit/>
          </a:bodyPr>
          <a:lstStyle>
            <a:lvl1pPr marL="0" indent="0">
              <a:buNone/>
              <a:defRPr sz="2000" b="0" cap="none"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3" name="Picture Placeholder 11">
            <a:extLst>
              <a:ext uri="{FF2B5EF4-FFF2-40B4-BE49-F238E27FC236}">
                <a16:creationId xmlns:a16="http://schemas.microsoft.com/office/drawing/2014/main" id="{647B5AD0-4AD4-9843-9C08-DEF894490A97}"/>
              </a:ext>
            </a:extLst>
          </p:cNvPr>
          <p:cNvSpPr>
            <a:spLocks noGrp="1"/>
          </p:cNvSpPr>
          <p:nvPr>
            <p:ph type="pic" sz="quarter" idx="13"/>
          </p:nvPr>
        </p:nvSpPr>
        <p:spPr>
          <a:xfrm flipH="1">
            <a:off x="4593262" y="0"/>
            <a:ext cx="7598736" cy="6858000"/>
          </a:xfrm>
          <a:prstGeom prst="triangle">
            <a:avLst/>
          </a:prstGeom>
          <a:solidFill>
            <a:schemeClr val="accent1"/>
          </a:solidFill>
        </p:spPr>
        <p:txBody>
          <a:bodyPr/>
          <a:lstStyle/>
          <a:p>
            <a:r>
              <a:rPr lang="en-US" dirty="0"/>
              <a:t>Click icon to add picture</a:t>
            </a:r>
          </a:p>
        </p:txBody>
      </p:sp>
      <p:sp>
        <p:nvSpPr>
          <p:cNvPr id="14" name="Triangle 13">
            <a:extLst>
              <a:ext uri="{FF2B5EF4-FFF2-40B4-BE49-F238E27FC236}">
                <a16:creationId xmlns:a16="http://schemas.microsoft.com/office/drawing/2014/main" id="{8795BE2D-99B1-FE49-84B1-C41E44A8AC0B}"/>
              </a:ext>
            </a:extLst>
          </p:cNvPr>
          <p:cNvSpPr/>
          <p:nvPr userDrawn="1"/>
        </p:nvSpPr>
        <p:spPr>
          <a:xfrm rot="5400000">
            <a:off x="-48606" y="252453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dirty="0"/>
          </a:p>
        </p:txBody>
      </p:sp>
    </p:spTree>
    <p:extLst>
      <p:ext uri="{BB962C8B-B14F-4D97-AF65-F5344CB8AC3E}">
        <p14:creationId xmlns:p14="http://schemas.microsoft.com/office/powerpoint/2010/main" val="340315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Quote with Image and Author Name">
    <p:spTree>
      <p:nvGrpSpPr>
        <p:cNvPr id="1" name=""/>
        <p:cNvGrpSpPr/>
        <p:nvPr/>
      </p:nvGrpSpPr>
      <p:grpSpPr>
        <a:xfrm>
          <a:off x="0" y="0"/>
          <a:ext cx="0" cy="0"/>
          <a:chOff x="0" y="0"/>
          <a:chExt cx="0" cy="0"/>
        </a:xfrm>
      </p:grpSpPr>
      <p:sp>
        <p:nvSpPr>
          <p:cNvPr id="10" name="Freeform 9">
            <a:extLst>
              <a:ext uri="{FF2B5EF4-FFF2-40B4-BE49-F238E27FC236}">
                <a16:creationId xmlns:a16="http://schemas.microsoft.com/office/drawing/2014/main" id="{34F14FD9-9995-BE48-8C0E-B1454B9F231E}"/>
              </a:ext>
            </a:extLst>
          </p:cNvPr>
          <p:cNvSpPr>
            <a:spLocks noGrp="1"/>
          </p:cNvSpPr>
          <p:nvPr>
            <p:ph type="pic" sz="quarter" idx="13"/>
          </p:nvPr>
        </p:nvSpPr>
        <p:spPr>
          <a:xfrm>
            <a:off x="4576012" y="0"/>
            <a:ext cx="7598735" cy="6858000"/>
          </a:xfrm>
          <a:custGeom>
            <a:avLst/>
            <a:gdLst>
              <a:gd name="connsiteX0" fmla="*/ 0 w 7598735"/>
              <a:gd name="connsiteY0" fmla="*/ 0 h 6858000"/>
              <a:gd name="connsiteX1" fmla="*/ 7598735 w 7598735"/>
              <a:gd name="connsiteY1" fmla="*/ 0 h 6858000"/>
              <a:gd name="connsiteX2" fmla="*/ 7598735 w 7598735"/>
              <a:gd name="connsiteY2" fmla="*/ 6858000 h 6858000"/>
              <a:gd name="connsiteX3" fmla="*/ 0 w 7598735"/>
              <a:gd name="connsiteY3" fmla="*/ 6858000 h 6858000"/>
              <a:gd name="connsiteX4" fmla="*/ 0 w 7598735"/>
              <a:gd name="connsiteY4" fmla="*/ 6378840 h 6858000"/>
              <a:gd name="connsiteX5" fmla="*/ 140333 w 7598735"/>
              <a:gd name="connsiteY5" fmla="*/ 6379536 h 6858000"/>
              <a:gd name="connsiteX6" fmla="*/ 3074919 w 7598735"/>
              <a:gd name="connsiteY6" fmla="*/ 489098 h 6858000"/>
              <a:gd name="connsiteX7" fmla="*/ 0 w 7598735"/>
              <a:gd name="connsiteY7" fmla="*/ 480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8735" h="6858000">
                <a:moveTo>
                  <a:pt x="0" y="0"/>
                </a:moveTo>
                <a:lnTo>
                  <a:pt x="7598735" y="0"/>
                </a:lnTo>
                <a:lnTo>
                  <a:pt x="7598735" y="6858000"/>
                </a:lnTo>
                <a:lnTo>
                  <a:pt x="0" y="6858000"/>
                </a:lnTo>
                <a:lnTo>
                  <a:pt x="0" y="6378840"/>
                </a:lnTo>
                <a:lnTo>
                  <a:pt x="140333" y="6379536"/>
                </a:lnTo>
                <a:lnTo>
                  <a:pt x="3074919" y="489098"/>
                </a:lnTo>
                <a:lnTo>
                  <a:pt x="0" y="480044"/>
                </a:lnTo>
                <a:close/>
              </a:path>
            </a:pathLst>
          </a:custGeom>
          <a:solidFill>
            <a:schemeClr val="accent1"/>
          </a:solidFill>
        </p:spPr>
        <p:txBody>
          <a:bodyPr wrap="square">
            <a:noAutofit/>
          </a:bodyPr>
          <a:lstStyle/>
          <a:p>
            <a:r>
              <a:rPr lang="en-US" dirty="0"/>
              <a:t>Click icon to add picture</a:t>
            </a:r>
          </a:p>
        </p:txBody>
      </p:sp>
      <p:sp>
        <p:nvSpPr>
          <p:cNvPr id="15" name="Freeform 14">
            <a:extLst>
              <a:ext uri="{FF2B5EF4-FFF2-40B4-BE49-F238E27FC236}">
                <a16:creationId xmlns:a16="http://schemas.microsoft.com/office/drawing/2014/main" id="{BFAE6FFB-F37C-7040-87B6-654B2F44CE7A}"/>
              </a:ext>
            </a:extLst>
          </p:cNvPr>
          <p:cNvSpPr/>
          <p:nvPr userDrawn="1"/>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EC2ED0C-BCA9-467B-ADF4-93916D07A7D1}" type="datetime1">
              <a:rPr lang="en-US" smtClean="0"/>
              <a:t>5/25/2025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2" name="Title 1">
            <a:extLst>
              <a:ext uri="{FF2B5EF4-FFF2-40B4-BE49-F238E27FC236}">
                <a16:creationId xmlns:a16="http://schemas.microsoft.com/office/drawing/2014/main" id="{48AB73D1-1AA1-4E44-A7DA-8C00D8E109E3}"/>
              </a:ext>
            </a:extLst>
          </p:cNvPr>
          <p:cNvSpPr>
            <a:spLocks noGrp="1"/>
          </p:cNvSpPr>
          <p:nvPr>
            <p:ph type="title" hasCustomPrompt="1"/>
          </p:nvPr>
        </p:nvSpPr>
        <p:spPr>
          <a:xfrm>
            <a:off x="941501" y="1609159"/>
            <a:ext cx="4253334" cy="3639682"/>
          </a:xfrm>
        </p:spPr>
        <p:txBody>
          <a:bodyPr anchor="t">
            <a:normAutofit/>
          </a:bodyPr>
          <a:lstStyle>
            <a:lvl1pPr algn="l">
              <a:defRPr sz="3800">
                <a:solidFill>
                  <a:schemeClr val="bg1"/>
                </a:solidFill>
              </a:defRPr>
            </a:lvl1pPr>
          </a:lstStyle>
          <a:p>
            <a:r>
              <a:rPr lang="en-US" dirty="0"/>
              <a:t>Quote Goes Here</a:t>
            </a:r>
          </a:p>
        </p:txBody>
      </p:sp>
      <p:sp>
        <p:nvSpPr>
          <p:cNvPr id="13" name="Triangle 12">
            <a:extLst>
              <a:ext uri="{FF2B5EF4-FFF2-40B4-BE49-F238E27FC236}">
                <a16:creationId xmlns:a16="http://schemas.microsoft.com/office/drawing/2014/main" id="{611FC0D0-E6E4-7645-B0C7-97FB2012039D}"/>
              </a:ext>
            </a:extLst>
          </p:cNvPr>
          <p:cNvSpPr/>
          <p:nvPr userDrawn="1"/>
        </p:nvSpPr>
        <p:spPr>
          <a:xfrm rot="5400000">
            <a:off x="-48606" y="1669422"/>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1924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Only Lef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3" name="Group 12">
            <a:extLst>
              <a:ext uri="{FF2B5EF4-FFF2-40B4-BE49-F238E27FC236}">
                <a16:creationId xmlns:a16="http://schemas.microsoft.com/office/drawing/2014/main" id="{C3F11B56-403C-AA43-BA54-5CD9A60BDDC5}"/>
              </a:ext>
            </a:extLst>
          </p:cNvPr>
          <p:cNvGrpSpPr/>
          <p:nvPr userDrawn="1"/>
        </p:nvGrpSpPr>
        <p:grpSpPr>
          <a:xfrm>
            <a:off x="0" y="-4353"/>
            <a:ext cx="6884691" cy="6862353"/>
            <a:chOff x="0" y="-4353"/>
            <a:chExt cx="6884691" cy="6862353"/>
          </a:xfrm>
        </p:grpSpPr>
        <p:sp>
          <p:nvSpPr>
            <p:cNvPr id="5" name="Freeform 4">
              <a:extLst>
                <a:ext uri="{FF2B5EF4-FFF2-40B4-BE49-F238E27FC236}">
                  <a16:creationId xmlns:a16="http://schemas.microsoft.com/office/drawing/2014/main" id="{D8BAD61D-F455-9240-A0C6-DE4F40E47C29}"/>
                </a:ext>
              </a:extLst>
            </p:cNvPr>
            <p:cNvSpPr/>
            <p:nvPr userDrawn="1"/>
          </p:nvSpPr>
          <p:spPr>
            <a:xfrm>
              <a:off x="0" y="-4353"/>
              <a:ext cx="6884691" cy="6862353"/>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 name="connsiteX0" fmla="*/ 9234 w 6880863"/>
                <a:gd name="connsiteY0" fmla="*/ 0 h 6866017"/>
                <a:gd name="connsiteX1" fmla="*/ 6880863 w 6880863"/>
                <a:gd name="connsiteY1" fmla="*/ 1567 h 6866017"/>
                <a:gd name="connsiteX2" fmla="*/ 3445205 w 6880863"/>
                <a:gd name="connsiteY2" fmla="*/ 6866017 h 6866017"/>
                <a:gd name="connsiteX3" fmla="*/ 705 w 6880863"/>
                <a:gd name="connsiteY3" fmla="*/ 6864138 h 6866017"/>
                <a:gd name="connsiteX4" fmla="*/ 9234 w 6880863"/>
                <a:gd name="connsiteY4" fmla="*/ 0 h 6866017"/>
                <a:gd name="connsiteX0" fmla="*/ 0 w 6884692"/>
                <a:gd name="connsiteY0" fmla="*/ 0 h 6883465"/>
                <a:gd name="connsiteX1" fmla="*/ 6884692 w 6884692"/>
                <a:gd name="connsiteY1" fmla="*/ 19015 h 6883465"/>
                <a:gd name="connsiteX2" fmla="*/ 3449034 w 6884692"/>
                <a:gd name="connsiteY2" fmla="*/ 6883465 h 6883465"/>
                <a:gd name="connsiteX3" fmla="*/ 4534 w 6884692"/>
                <a:gd name="connsiteY3" fmla="*/ 6881586 h 6883465"/>
                <a:gd name="connsiteX4" fmla="*/ 0 w 6884692"/>
                <a:gd name="connsiteY4" fmla="*/ 0 h 6883465"/>
                <a:gd name="connsiteX0" fmla="*/ 9234 w 6880863"/>
                <a:gd name="connsiteY0" fmla="*/ 0 h 6879102"/>
                <a:gd name="connsiteX1" fmla="*/ 6880863 w 6880863"/>
                <a:gd name="connsiteY1" fmla="*/ 14652 h 6879102"/>
                <a:gd name="connsiteX2" fmla="*/ 3445205 w 6880863"/>
                <a:gd name="connsiteY2" fmla="*/ 6879102 h 6879102"/>
                <a:gd name="connsiteX3" fmla="*/ 705 w 6880863"/>
                <a:gd name="connsiteY3" fmla="*/ 6877223 h 6879102"/>
                <a:gd name="connsiteX4" fmla="*/ 9234 w 6880863"/>
                <a:gd name="connsiteY4" fmla="*/ 0 h 6879102"/>
                <a:gd name="connsiteX0" fmla="*/ 0 w 6884691"/>
                <a:gd name="connsiteY0" fmla="*/ 0 h 6874740"/>
                <a:gd name="connsiteX1" fmla="*/ 6884691 w 6884691"/>
                <a:gd name="connsiteY1" fmla="*/ 10290 h 6874740"/>
                <a:gd name="connsiteX2" fmla="*/ 3449033 w 6884691"/>
                <a:gd name="connsiteY2" fmla="*/ 6874740 h 6874740"/>
                <a:gd name="connsiteX3" fmla="*/ 4533 w 6884691"/>
                <a:gd name="connsiteY3" fmla="*/ 6872861 h 6874740"/>
                <a:gd name="connsiteX4" fmla="*/ 0 w 6884691"/>
                <a:gd name="connsiteY4" fmla="*/ 0 h 6874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691" h="6874740">
                  <a:moveTo>
                    <a:pt x="0" y="0"/>
                  </a:moveTo>
                  <a:lnTo>
                    <a:pt x="6884691" y="10290"/>
                  </a:lnTo>
                  <a:lnTo>
                    <a:pt x="3449033" y="6874740"/>
                  </a:lnTo>
                  <a:lnTo>
                    <a:pt x="4533" y="6872861"/>
                  </a:lnTo>
                  <a:cubicBezTo>
                    <a:pt x="207" y="458797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75004ACB-4E38-6449-B733-0C6A6BC40ADD}"/>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6A52034F-1EDC-3040-A1B3-B572FC286C20}"/>
                </a:ext>
              </a:extLst>
            </p:cNvPr>
            <p:cNvSpPr/>
            <p:nvPr userDrawn="1"/>
          </p:nvSpPr>
          <p:spPr>
            <a:xfrm rot="10800000">
              <a:off x="4944403" y="174432"/>
              <a:ext cx="1590022" cy="1590022"/>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550988" y="1954400"/>
            <a:ext cx="4393415" cy="3002359"/>
          </a:xfrm>
        </p:spPr>
        <p:txBody>
          <a:bodyPr anchor="ctr"/>
          <a:lstStyle>
            <a:lvl1pPr algn="ctr">
              <a:defRPr>
                <a:solidFill>
                  <a:schemeClr val="bg1"/>
                </a:solidFill>
              </a:defRPr>
            </a:lvl1pPr>
          </a:lstStyle>
          <a:p>
            <a:r>
              <a:rPr lang="en-US" dirty="0"/>
              <a:t>Title Goes Here</a:t>
            </a:r>
          </a:p>
        </p:txBody>
      </p:sp>
      <p:sp>
        <p:nvSpPr>
          <p:cNvPr id="12" name="Triangle 11">
            <a:extLst>
              <a:ext uri="{FF2B5EF4-FFF2-40B4-BE49-F238E27FC236}">
                <a16:creationId xmlns:a16="http://schemas.microsoft.com/office/drawing/2014/main" id="{FD910B80-BD19-CF49-AB0B-1C5DEECEDED5}"/>
              </a:ext>
            </a:extLst>
          </p:cNvPr>
          <p:cNvSpPr/>
          <p:nvPr userDrawn="1"/>
        </p:nvSpPr>
        <p:spPr>
          <a:xfrm rot="5400000">
            <a:off x="-48606" y="3165163"/>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5032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Only Righ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C15DFD37-81D5-5742-B09A-5D4CBF48B7EA}"/>
              </a:ext>
            </a:extLst>
          </p:cNvPr>
          <p:cNvGrpSpPr/>
          <p:nvPr userDrawn="1"/>
        </p:nvGrpSpPr>
        <p:grpSpPr>
          <a:xfrm rot="10800000">
            <a:off x="3169920" y="0"/>
            <a:ext cx="9022080" cy="6858000"/>
            <a:chOff x="-17598" y="0"/>
            <a:chExt cx="6897755" cy="6858000"/>
          </a:xfrm>
        </p:grpSpPr>
        <p:sp>
          <p:nvSpPr>
            <p:cNvPr id="12" name="Freeform 11">
              <a:extLst>
                <a:ext uri="{FF2B5EF4-FFF2-40B4-BE49-F238E27FC236}">
                  <a16:creationId xmlns:a16="http://schemas.microsoft.com/office/drawing/2014/main" id="{00CF4E43-4A68-664C-B973-2FE49DC7733D}"/>
                </a:ext>
              </a:extLst>
            </p:cNvPr>
            <p:cNvSpPr/>
            <p:nvPr userDrawn="1"/>
          </p:nvSpPr>
          <p:spPr>
            <a:xfrm>
              <a:off x="-17598" y="0"/>
              <a:ext cx="6897755" cy="6858000"/>
            </a:xfrm>
            <a:custGeom>
              <a:avLst/>
              <a:gdLst>
                <a:gd name="connsiteX0" fmla="*/ 0 w 6838726"/>
                <a:gd name="connsiteY0" fmla="*/ 0 h 6853468"/>
                <a:gd name="connsiteX1" fmla="*/ 6838726 w 6838726"/>
                <a:gd name="connsiteY1" fmla="*/ 20138 h 6853468"/>
                <a:gd name="connsiteX2" fmla="*/ 3434396 w 6838726"/>
                <a:gd name="connsiteY2" fmla="*/ 6853468 h 6853468"/>
                <a:gd name="connsiteX3" fmla="*/ 0 w 6838726"/>
                <a:gd name="connsiteY3" fmla="*/ 6836433 h 6853468"/>
                <a:gd name="connsiteX4" fmla="*/ 0 w 6838726"/>
                <a:gd name="connsiteY4" fmla="*/ 0 h 6853468"/>
                <a:gd name="connsiteX0" fmla="*/ 15156 w 6853882"/>
                <a:gd name="connsiteY0" fmla="*/ 0 h 6861693"/>
                <a:gd name="connsiteX1" fmla="*/ 6853882 w 6853882"/>
                <a:gd name="connsiteY1" fmla="*/ 20138 h 6861693"/>
                <a:gd name="connsiteX2" fmla="*/ 3449552 w 6853882"/>
                <a:gd name="connsiteY2" fmla="*/ 6853468 h 6861693"/>
                <a:gd name="connsiteX3" fmla="*/ 0 w 6853882"/>
                <a:gd name="connsiteY3" fmla="*/ 6861693 h 6861693"/>
                <a:gd name="connsiteX4" fmla="*/ 15156 w 6853882"/>
                <a:gd name="connsiteY4" fmla="*/ 0 h 6861693"/>
                <a:gd name="connsiteX0" fmla="*/ 15156 w 6853882"/>
                <a:gd name="connsiteY0" fmla="*/ 0 h 6863572"/>
                <a:gd name="connsiteX1" fmla="*/ 6853882 w 6853882"/>
                <a:gd name="connsiteY1" fmla="*/ 20138 h 6863572"/>
                <a:gd name="connsiteX2" fmla="*/ 3444500 w 6853882"/>
                <a:gd name="connsiteY2" fmla="*/ 6863572 h 6863572"/>
                <a:gd name="connsiteX3" fmla="*/ 0 w 6853882"/>
                <a:gd name="connsiteY3" fmla="*/ 6861693 h 6863572"/>
                <a:gd name="connsiteX4" fmla="*/ 15156 w 6853882"/>
                <a:gd name="connsiteY4" fmla="*/ 0 h 6863572"/>
                <a:gd name="connsiteX0" fmla="*/ 0 w 6866861"/>
                <a:gd name="connsiteY0" fmla="*/ 0 h 6856528"/>
                <a:gd name="connsiteX1" fmla="*/ 6866861 w 6866861"/>
                <a:gd name="connsiteY1" fmla="*/ 13094 h 6856528"/>
                <a:gd name="connsiteX2" fmla="*/ 3457479 w 6866861"/>
                <a:gd name="connsiteY2" fmla="*/ 6856528 h 6856528"/>
                <a:gd name="connsiteX3" fmla="*/ 12979 w 6866861"/>
                <a:gd name="connsiteY3" fmla="*/ 6854649 h 6856528"/>
                <a:gd name="connsiteX4" fmla="*/ 0 w 6866861"/>
                <a:gd name="connsiteY4" fmla="*/ 0 h 6856528"/>
                <a:gd name="connsiteX0" fmla="*/ 0 w 6893137"/>
                <a:gd name="connsiteY0" fmla="*/ 7922 h 6864450"/>
                <a:gd name="connsiteX1" fmla="*/ 6893137 w 6893137"/>
                <a:gd name="connsiteY1" fmla="*/ 0 h 6864450"/>
                <a:gd name="connsiteX2" fmla="*/ 3457479 w 6893137"/>
                <a:gd name="connsiteY2" fmla="*/ 6864450 h 6864450"/>
                <a:gd name="connsiteX3" fmla="*/ 12979 w 6893137"/>
                <a:gd name="connsiteY3" fmla="*/ 6862571 h 6864450"/>
                <a:gd name="connsiteX4" fmla="*/ 0 w 6893137"/>
                <a:gd name="connsiteY4" fmla="*/ 7922 h 6864450"/>
                <a:gd name="connsiteX0" fmla="*/ 0 w 6897755"/>
                <a:gd name="connsiteY0" fmla="*/ 0 h 6870380"/>
                <a:gd name="connsiteX1" fmla="*/ 6897755 w 6897755"/>
                <a:gd name="connsiteY1" fmla="*/ 5930 h 6870380"/>
                <a:gd name="connsiteX2" fmla="*/ 3462097 w 6897755"/>
                <a:gd name="connsiteY2" fmla="*/ 6870380 h 6870380"/>
                <a:gd name="connsiteX3" fmla="*/ 17597 w 6897755"/>
                <a:gd name="connsiteY3" fmla="*/ 6868501 h 6870380"/>
                <a:gd name="connsiteX4" fmla="*/ 0 w 6897755"/>
                <a:gd name="connsiteY4" fmla="*/ 0 h 6870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7755" h="6870380">
                  <a:moveTo>
                    <a:pt x="0" y="0"/>
                  </a:moveTo>
                  <a:lnTo>
                    <a:pt x="6897755" y="5930"/>
                  </a:lnTo>
                  <a:lnTo>
                    <a:pt x="3462097" y="6870380"/>
                  </a:lnTo>
                  <a:lnTo>
                    <a:pt x="17597" y="6868501"/>
                  </a:lnTo>
                  <a:cubicBezTo>
                    <a:pt x="13271" y="4583618"/>
                    <a:pt x="4326" y="2284883"/>
                    <a:pt x="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riangle 12">
              <a:extLst>
                <a:ext uri="{FF2B5EF4-FFF2-40B4-BE49-F238E27FC236}">
                  <a16:creationId xmlns:a16="http://schemas.microsoft.com/office/drawing/2014/main" id="{AFAD3D76-9126-CC42-90B0-5BF85DC91E3E}"/>
                </a:ext>
              </a:extLst>
            </p:cNvPr>
            <p:cNvSpPr/>
            <p:nvPr userDrawn="1"/>
          </p:nvSpPr>
          <p:spPr>
            <a:xfrm>
              <a:off x="3641197" y="5941716"/>
              <a:ext cx="911753" cy="91175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riangle 13">
              <a:extLst>
                <a:ext uri="{FF2B5EF4-FFF2-40B4-BE49-F238E27FC236}">
                  <a16:creationId xmlns:a16="http://schemas.microsoft.com/office/drawing/2014/main" id="{9D011AB3-8218-AE4F-9DF7-810A1B45C453}"/>
                </a:ext>
              </a:extLst>
            </p:cNvPr>
            <p:cNvSpPr/>
            <p:nvPr userDrawn="1"/>
          </p:nvSpPr>
          <p:spPr>
            <a:xfrm rot="10800000">
              <a:off x="4944403" y="174432"/>
              <a:ext cx="1590022" cy="1590022"/>
            </a:xfrm>
            <a:prstGeom prst="triangl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a:xfrm>
            <a:off x="11411991" y="6488345"/>
            <a:ext cx="780010" cy="365125"/>
          </a:xfrm>
        </p:spPr>
        <p:txBody>
          <a:bodyPr/>
          <a:lstStyle/>
          <a:p>
            <a:fld id="{3A98EE3D-8CD1-4C3F-BD1C-C98C9596463C}" type="slidenum">
              <a:rPr lang="en-US" smtClean="0"/>
              <a:t>‹#›</a:t>
            </a:fld>
            <a:endParaRPr lang="en-US" dirty="0"/>
          </a:p>
        </p:txBody>
      </p:sp>
      <p:sp>
        <p:nvSpPr>
          <p:cNvPr id="10" name="Title 1">
            <a:extLst>
              <a:ext uri="{FF2B5EF4-FFF2-40B4-BE49-F238E27FC236}">
                <a16:creationId xmlns:a16="http://schemas.microsoft.com/office/drawing/2014/main" id="{1877EC85-9CA1-EB4F-A9AC-2C02CB520866}"/>
              </a:ext>
            </a:extLst>
          </p:cNvPr>
          <p:cNvSpPr>
            <a:spLocks noGrp="1"/>
          </p:cNvSpPr>
          <p:nvPr>
            <p:ph type="title" hasCustomPrompt="1"/>
          </p:nvPr>
        </p:nvSpPr>
        <p:spPr>
          <a:xfrm>
            <a:off x="7775272" y="1954400"/>
            <a:ext cx="3889053" cy="3002359"/>
          </a:xfrm>
        </p:spPr>
        <p:txBody>
          <a:bodyPr anchor="ctr"/>
          <a:lstStyle>
            <a:lvl1pPr algn="ctr">
              <a:defRPr>
                <a:solidFill>
                  <a:schemeClr val="bg1"/>
                </a:solidFill>
              </a:defRPr>
            </a:lvl1pPr>
          </a:lstStyle>
          <a:p>
            <a:r>
              <a:rPr lang="en-US" dirty="0"/>
              <a:t>Title Goes Here</a:t>
            </a:r>
          </a:p>
        </p:txBody>
      </p:sp>
      <p:sp>
        <p:nvSpPr>
          <p:cNvPr id="9" name="Triangle 8">
            <a:extLst>
              <a:ext uri="{FF2B5EF4-FFF2-40B4-BE49-F238E27FC236}">
                <a16:creationId xmlns:a16="http://schemas.microsoft.com/office/drawing/2014/main" id="{D84320FE-42A3-294B-AAE0-3D16A63E3599}"/>
              </a:ext>
            </a:extLst>
          </p:cNvPr>
          <p:cNvSpPr/>
          <p:nvPr userDrawn="1"/>
        </p:nvSpPr>
        <p:spPr>
          <a:xfrm rot="16200000">
            <a:off x="11604063" y="3162897"/>
            <a:ext cx="648200" cy="527675"/>
          </a:xfrm>
          <a:prstGeom prst="triangle">
            <a:avLst/>
          </a:prstGeom>
          <a:solidFill>
            <a:schemeClr val="accent3">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7437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Horizontal ">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3FFCAC17-2511-3D4F-A318-B241447A2C02}"/>
              </a:ext>
            </a:extLst>
          </p:cNvPr>
          <p:cNvSpPr/>
          <p:nvPr userDrawn="1"/>
        </p:nvSpPr>
        <p:spPr>
          <a:xfrm>
            <a:off x="413825" y="2941613"/>
            <a:ext cx="11364350" cy="343260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id="{C13F5538-7999-A74B-BCB7-A96C8DBCCD06}"/>
              </a:ext>
            </a:extLst>
          </p:cNvPr>
          <p:cNvSpPr>
            <a:spLocks noGrp="1"/>
          </p:cNvSpPr>
          <p:nvPr>
            <p:ph idx="1"/>
          </p:nvPr>
        </p:nvSpPr>
        <p:spPr>
          <a:xfrm>
            <a:off x="932329" y="4280546"/>
            <a:ext cx="10452848" cy="1791071"/>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Date Placeholder 6">
            <a:extLst>
              <a:ext uri="{FF2B5EF4-FFF2-40B4-BE49-F238E27FC236}">
                <a16:creationId xmlns:a16="http://schemas.microsoft.com/office/drawing/2014/main" id="{DE5056B4-56A3-6E40-92E1-FA33B5C8F807}"/>
              </a:ext>
            </a:extLst>
          </p:cNvPr>
          <p:cNvSpPr>
            <a:spLocks noGrp="1"/>
          </p:cNvSpPr>
          <p:nvPr>
            <p:ph type="dt" sz="half" idx="10"/>
          </p:nvPr>
        </p:nvSpPr>
        <p:spPr>
          <a:xfrm>
            <a:off x="8218426" y="6446838"/>
            <a:ext cx="2584850" cy="365125"/>
          </a:xfrm>
        </p:spPr>
        <p:txBody>
          <a:bodyPr/>
          <a:lstStyle/>
          <a:p>
            <a:fld id="{D90A2014-C082-451D-A6EB-7100479052CB}" type="datetime1">
              <a:rPr lang="en-US" smtClean="0"/>
              <a:t>5/25/2025</a:t>
            </a:fld>
            <a:endParaRPr lang="en-US" dirty="0"/>
          </a:p>
        </p:txBody>
      </p:sp>
      <p:sp>
        <p:nvSpPr>
          <p:cNvPr id="17" name="Footer Placeholder 7">
            <a:extLst>
              <a:ext uri="{FF2B5EF4-FFF2-40B4-BE49-F238E27FC236}">
                <a16:creationId xmlns:a16="http://schemas.microsoft.com/office/drawing/2014/main" id="{A47DE6D7-793F-C846-8A00-3061847B66B0}"/>
              </a:ext>
            </a:extLst>
          </p:cNvPr>
          <p:cNvSpPr>
            <a:spLocks noGrp="1"/>
          </p:cNvSpPr>
          <p:nvPr>
            <p:ph type="ftr" sz="quarter" idx="11"/>
          </p:nvPr>
        </p:nvSpPr>
        <p:spPr>
          <a:xfrm>
            <a:off x="1097279" y="6446838"/>
            <a:ext cx="6818262" cy="365125"/>
          </a:xfrm>
        </p:spPr>
        <p:txBody>
          <a:bodyPr/>
          <a:lstStyle/>
          <a:p>
            <a:endParaRPr lang="en-US" dirty="0"/>
          </a:p>
        </p:txBody>
      </p:sp>
      <p:sp>
        <p:nvSpPr>
          <p:cNvPr id="18" name="Slide Number Placeholder 8">
            <a:extLst>
              <a:ext uri="{FF2B5EF4-FFF2-40B4-BE49-F238E27FC236}">
                <a16:creationId xmlns:a16="http://schemas.microsoft.com/office/drawing/2014/main" id="{B4C61174-2D39-E640-8A16-DCE65554421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t>‹#›</a:t>
            </a:fld>
            <a:endParaRPr lang="en-US" dirty="0"/>
          </a:p>
        </p:txBody>
      </p:sp>
      <p:sp>
        <p:nvSpPr>
          <p:cNvPr id="19" name="Title 9">
            <a:extLst>
              <a:ext uri="{FF2B5EF4-FFF2-40B4-BE49-F238E27FC236}">
                <a16:creationId xmlns:a16="http://schemas.microsoft.com/office/drawing/2014/main" id="{13596EE0-A679-3B49-BA9A-D5C79B0C8381}"/>
              </a:ext>
            </a:extLst>
          </p:cNvPr>
          <p:cNvSpPr>
            <a:spLocks noGrp="1"/>
          </p:cNvSpPr>
          <p:nvPr>
            <p:ph type="title"/>
          </p:nvPr>
        </p:nvSpPr>
        <p:spPr>
          <a:xfrm>
            <a:off x="932329" y="3143154"/>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20" name="Triangle 19">
            <a:extLst>
              <a:ext uri="{FF2B5EF4-FFF2-40B4-BE49-F238E27FC236}">
                <a16:creationId xmlns:a16="http://schemas.microsoft.com/office/drawing/2014/main" id="{3E931B03-E301-6D48-8377-B08DA6C95F0B}"/>
              </a:ext>
            </a:extLst>
          </p:cNvPr>
          <p:cNvSpPr/>
          <p:nvPr userDrawn="1"/>
        </p:nvSpPr>
        <p:spPr>
          <a:xfrm>
            <a:off x="10459099" y="5309445"/>
            <a:ext cx="1465933" cy="1465933"/>
          </a:xfrm>
          <a:prstGeom prst="triangl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riangle 20">
            <a:extLst>
              <a:ext uri="{FF2B5EF4-FFF2-40B4-BE49-F238E27FC236}">
                <a16:creationId xmlns:a16="http://schemas.microsoft.com/office/drawing/2014/main" id="{249401AC-F116-8B4C-A1A0-CF88B63E549B}"/>
              </a:ext>
            </a:extLst>
          </p:cNvPr>
          <p:cNvSpPr/>
          <p:nvPr userDrawn="1"/>
        </p:nvSpPr>
        <p:spPr>
          <a:xfrm rot="5400000">
            <a:off x="-48606" y="3334563"/>
            <a:ext cx="648200" cy="52767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Picture Placeholder 3">
            <a:extLst>
              <a:ext uri="{FF2B5EF4-FFF2-40B4-BE49-F238E27FC236}">
                <a16:creationId xmlns:a16="http://schemas.microsoft.com/office/drawing/2014/main" id="{8A3226FF-244B-B540-ABAC-5C0E3DE3103C}"/>
              </a:ext>
            </a:extLst>
          </p:cNvPr>
          <p:cNvSpPr>
            <a:spLocks noGrp="1"/>
          </p:cNvSpPr>
          <p:nvPr>
            <p:ph type="pic" sz="quarter" idx="13"/>
          </p:nvPr>
        </p:nvSpPr>
        <p:spPr>
          <a:xfrm>
            <a:off x="413824" y="483782"/>
            <a:ext cx="11365992" cy="2457856"/>
          </a:xfrm>
          <a:solidFill>
            <a:schemeClr val="accent1"/>
          </a:solidFill>
        </p:spPr>
        <p:txBody>
          <a:bodyPr/>
          <a:lstStyle/>
          <a:p>
            <a:r>
              <a:rPr lang="en-US" dirty="0"/>
              <a:t>Click icon to add picture</a:t>
            </a:r>
          </a:p>
        </p:txBody>
      </p:sp>
    </p:spTree>
    <p:extLst>
      <p:ext uri="{BB962C8B-B14F-4D97-AF65-F5344CB8AC3E}">
        <p14:creationId xmlns:p14="http://schemas.microsoft.com/office/powerpoint/2010/main" val="4276448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4534616"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62785472-34C2-4BDF-BAA7-138A728E8DCB}" type="datetime1">
              <a:rPr lang="en-US" smtClean="0"/>
              <a:t>5/25/2025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a:xfrm>
            <a:off x="1097279" y="6446838"/>
            <a:ext cx="6818262" cy="365125"/>
          </a:xfrm>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30" y="893729"/>
            <a:ext cx="4534616"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rgbClr val="C5AE7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6">
            <a:extLst>
              <a:ext uri="{FF2B5EF4-FFF2-40B4-BE49-F238E27FC236}">
                <a16:creationId xmlns:a16="http://schemas.microsoft.com/office/drawing/2014/main" id="{F5D5DA7E-149B-BB4E-918D-C5FF23087FF1}"/>
              </a:ext>
            </a:extLst>
          </p:cNvPr>
          <p:cNvSpPr>
            <a:spLocks noGrp="1"/>
          </p:cNvSpPr>
          <p:nvPr>
            <p:ph type="pic" sz="quarter" idx="13"/>
          </p:nvPr>
        </p:nvSpPr>
        <p:spPr>
          <a:xfrm>
            <a:off x="3727491" y="0"/>
            <a:ext cx="8464509" cy="6858000"/>
          </a:xfrm>
          <a:custGeom>
            <a:avLst/>
            <a:gdLst>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3440072 w 8464509"/>
              <a:gd name="connsiteY6" fmla="*/ 6839148 h 6858000"/>
              <a:gd name="connsiteX7" fmla="*/ 0 w 8464509"/>
              <a:gd name="connsiteY7" fmla="*/ 685800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3440072 w 8464509"/>
              <a:gd name="connsiteY5" fmla="*/ 6858000 h 6858000"/>
              <a:gd name="connsiteX6" fmla="*/ 0 w 8464509"/>
              <a:gd name="connsiteY6" fmla="*/ 6858000 h 6858000"/>
              <a:gd name="connsiteX7" fmla="*/ 3426278 w 8464509"/>
              <a:gd name="connsiteY7" fmla="*/ 0 h 6858000"/>
              <a:gd name="connsiteX0" fmla="*/ 3426278 w 8464509"/>
              <a:gd name="connsiteY0" fmla="*/ 0 h 6858000"/>
              <a:gd name="connsiteX1" fmla="*/ 3440072 w 8464509"/>
              <a:gd name="connsiteY1" fmla="*/ 37000 h 6858000"/>
              <a:gd name="connsiteX2" fmla="*/ 3440072 w 8464509"/>
              <a:gd name="connsiteY2" fmla="*/ 0 h 6858000"/>
              <a:gd name="connsiteX3" fmla="*/ 8464509 w 8464509"/>
              <a:gd name="connsiteY3" fmla="*/ 0 h 6858000"/>
              <a:gd name="connsiteX4" fmla="*/ 8464509 w 8464509"/>
              <a:gd name="connsiteY4" fmla="*/ 6858000 h 6858000"/>
              <a:gd name="connsiteX5" fmla="*/ 0 w 8464509"/>
              <a:gd name="connsiteY5" fmla="*/ 6858000 h 6858000"/>
              <a:gd name="connsiteX6" fmla="*/ 3426278 w 8464509"/>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4509" h="6858000">
                <a:moveTo>
                  <a:pt x="3426278" y="0"/>
                </a:moveTo>
                <a:lnTo>
                  <a:pt x="3440072" y="37000"/>
                </a:lnTo>
                <a:lnTo>
                  <a:pt x="3440072" y="0"/>
                </a:lnTo>
                <a:lnTo>
                  <a:pt x="8464509" y="0"/>
                </a:lnTo>
                <a:lnTo>
                  <a:pt x="8464509" y="6858000"/>
                </a:lnTo>
                <a:lnTo>
                  <a:pt x="0" y="6858000"/>
                </a:lnTo>
                <a:lnTo>
                  <a:pt x="3426278" y="0"/>
                </a:lnTo>
                <a:close/>
              </a:path>
            </a:pathLst>
          </a:custGeom>
          <a:solidFill>
            <a:schemeClr val="accent4"/>
          </a:solidFill>
        </p:spPr>
        <p:txBody>
          <a:bodyPr wrap="square">
            <a:noAutofit/>
          </a:bodyPr>
          <a:lstStyle/>
          <a:p>
            <a:r>
              <a:rPr lang="en-US" dirty="0"/>
              <a:t>Click icon to add picture</a:t>
            </a:r>
          </a:p>
        </p:txBody>
      </p:sp>
      <p:sp>
        <p:nvSpPr>
          <p:cNvPr id="19" name="Triangle 18">
            <a:extLst>
              <a:ext uri="{FF2B5EF4-FFF2-40B4-BE49-F238E27FC236}">
                <a16:creationId xmlns:a16="http://schemas.microsoft.com/office/drawing/2014/main" id="{BEBB0DCE-DD71-FF40-B471-A617514321E6}"/>
              </a:ext>
            </a:extLst>
          </p:cNvPr>
          <p:cNvSpPr/>
          <p:nvPr userDrawn="1"/>
        </p:nvSpPr>
        <p:spPr>
          <a:xfrm rot="10800000">
            <a:off x="5869115" y="4530"/>
            <a:ext cx="911753" cy="911753"/>
          </a:xfrm>
          <a:prstGeom prst="triangl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6337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_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bg1"/>
                </a:solidFill>
              </a:defRPr>
            </a:lvl1pPr>
            <a:lvl2pPr marL="486918" indent="-285750">
              <a:buClr>
                <a:schemeClr val="accent1"/>
              </a:buClr>
              <a:buFont typeface="Arial" panose="020B0604020202020204" pitchFamily="34" charset="0"/>
              <a:buChar char="•"/>
              <a:defRPr>
                <a:solidFill>
                  <a:schemeClr val="bg1"/>
                </a:solidFill>
              </a:defRPr>
            </a:lvl2pPr>
            <a:lvl3pPr marL="669798" indent="-285750">
              <a:buClr>
                <a:schemeClr val="accent1"/>
              </a:buClr>
              <a:buFont typeface="Arial" panose="020B0604020202020204" pitchFamily="34" charset="0"/>
              <a:buChar char="•"/>
              <a:defRPr>
                <a:solidFill>
                  <a:schemeClr val="bg1"/>
                </a:solidFill>
              </a:defRPr>
            </a:lvl3pPr>
            <a:lvl4pPr marL="852678" indent="-285750">
              <a:buClr>
                <a:schemeClr val="accent1"/>
              </a:buClr>
              <a:buFont typeface="Arial" panose="020B0604020202020204" pitchFamily="34" charset="0"/>
              <a:buChar char="•"/>
              <a:defRPr>
                <a:solidFill>
                  <a:schemeClr val="bg1"/>
                </a:solidFill>
              </a:defRPr>
            </a:lvl4pPr>
            <a:lvl5pPr marL="1035558" indent="-285750">
              <a:buClr>
                <a:schemeClr val="accent1"/>
              </a:buClr>
              <a:buFont typeface="Arial" panose="020B0604020202020204" pitchFamily="34" charset="0"/>
              <a:buChar cha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54C8F22D-6B65-4E71-88AA-DF3E3B1F26E5}" type="datetime1">
              <a:rPr lang="en-US" smtClean="0"/>
              <a:t>5/25/2025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2933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Black">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D3DEE047-85DB-4BB5-B1D8-6E6428D56442}" type="datetime1">
              <a:rPr lang="en-US" smtClean="0"/>
              <a:t>5/25/2025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a:extLst>
              <a:ext uri="{FF2B5EF4-FFF2-40B4-BE49-F238E27FC236}">
                <a16:creationId xmlns:a16="http://schemas.microsoft.com/office/drawing/2014/main" id="{E885CA99-382D-3E4B-9C4E-B250026EF32E}"/>
              </a:ext>
            </a:extLst>
          </p:cNvPr>
          <p:cNvSpPr>
            <a:spLocks noGrp="1"/>
          </p:cNvSpPr>
          <p:nvPr>
            <p:ph type="title"/>
          </p:nvPr>
        </p:nvSpPr>
        <p:spPr>
          <a:xfrm>
            <a:off x="932329" y="893729"/>
            <a:ext cx="10452849" cy="910492"/>
          </a:xfrm>
        </p:spPr>
        <p:txBody>
          <a:bodyPr anchor="ctr"/>
          <a:lstStyle>
            <a:lvl1pPr algn="l">
              <a:defRPr>
                <a:solidFill>
                  <a:schemeClr val="bg1"/>
                </a:solidFill>
              </a:defRPr>
            </a:lvl1pPr>
          </a:lstStyle>
          <a:p>
            <a:r>
              <a:rPr lang="en-US"/>
              <a:t>Click to edit Master title style</a:t>
            </a:r>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8"/>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723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7BD0F25C-CB1F-40AF-998E-1DFF308F643D}" type="datetime1">
              <a:rPr lang="en-US" smtClean="0"/>
              <a:t>5/25/2025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913F7CD6-7F0D-1C4F-AE97-8E76514EED57}"/>
              </a:ext>
            </a:extLst>
          </p:cNvPr>
          <p:cNvSpPr>
            <a:spLocks noGrp="1"/>
          </p:cNvSpPr>
          <p:nvPr>
            <p:ph idx="1"/>
          </p:nvPr>
        </p:nvSpPr>
        <p:spPr>
          <a:xfrm>
            <a:off x="932329" y="2031121"/>
            <a:ext cx="10452848" cy="3933150"/>
          </a:xfrm>
        </p:spPr>
        <p:txBody>
          <a:bodyPr/>
          <a:lstStyle>
            <a:lvl1pPr marL="342900" indent="-342900">
              <a:buClr>
                <a:schemeClr val="accent1"/>
              </a:buClr>
              <a:buFont typeface="Arial" panose="020B0604020202020204" pitchFamily="34" charset="0"/>
              <a:buChar char="•"/>
              <a:defRPr>
                <a:solidFill>
                  <a:schemeClr val="tx1"/>
                </a:solidFill>
              </a:defRPr>
            </a:lvl1pPr>
            <a:lvl2pPr marL="486918" indent="-285750">
              <a:buClr>
                <a:schemeClr val="accent1"/>
              </a:buClr>
              <a:buFont typeface="Arial" panose="020B0604020202020204" pitchFamily="34" charset="0"/>
              <a:buChar char="•"/>
              <a:defRPr>
                <a:solidFill>
                  <a:schemeClr val="tx1"/>
                </a:solidFill>
              </a:defRPr>
            </a:lvl2pPr>
            <a:lvl3pPr marL="669798" indent="-285750">
              <a:buClr>
                <a:schemeClr val="accent1"/>
              </a:buClr>
              <a:buFont typeface="Arial" panose="020B0604020202020204" pitchFamily="34" charset="0"/>
              <a:buChar char="•"/>
              <a:defRPr>
                <a:solidFill>
                  <a:schemeClr val="tx1"/>
                </a:solidFill>
              </a:defRPr>
            </a:lvl3pPr>
            <a:lvl4pPr marL="852678" indent="-285750">
              <a:buClr>
                <a:schemeClr val="accent1"/>
              </a:buClr>
              <a:buFont typeface="Arial" panose="020B0604020202020204" pitchFamily="34" charset="0"/>
              <a:buChar char="•"/>
              <a:defRPr>
                <a:solidFill>
                  <a:schemeClr val="tx1"/>
                </a:solidFill>
              </a:defRPr>
            </a:lvl4pPr>
            <a:lvl5pPr marL="1035558" indent="-285750">
              <a:buClr>
                <a:schemeClr val="accent1"/>
              </a:buClr>
              <a:buFont typeface="Arial" panose="020B0604020202020204" pitchFamily="34" charset="0"/>
              <a:buChar cha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4380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_White">
    <p:bg>
      <p:bgPr>
        <a:solidFill>
          <a:schemeClr val="tx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97418687-D621-0443-9593-F546524940B3}"/>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0DE2E1E-DA78-4C0E-879A-3C80134A4A10}" type="datetime1">
              <a:rPr lang="en-US" smtClean="0"/>
              <a:t>5/25/2025</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riangle 10">
            <a:extLst>
              <a:ext uri="{FF2B5EF4-FFF2-40B4-BE49-F238E27FC236}">
                <a16:creationId xmlns:a16="http://schemas.microsoft.com/office/drawing/2014/main" id="{6FFCA020-4282-7D4F-AD59-3DEA5E91ADAB}"/>
              </a:ext>
            </a:extLst>
          </p:cNvPr>
          <p:cNvSpPr/>
          <p:nvPr userDrawn="1"/>
        </p:nvSpPr>
        <p:spPr>
          <a:xfrm>
            <a:off x="10459099" y="5309445"/>
            <a:ext cx="1465933" cy="1465933"/>
          </a:xfrm>
          <a:prstGeom prst="triangle">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riangle 11">
            <a:extLst>
              <a:ext uri="{FF2B5EF4-FFF2-40B4-BE49-F238E27FC236}">
                <a16:creationId xmlns:a16="http://schemas.microsoft.com/office/drawing/2014/main" id="{653A8DFA-7BAB-7F45-AC35-E4D26BDBC78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itle 9">
            <a:extLst>
              <a:ext uri="{FF2B5EF4-FFF2-40B4-BE49-F238E27FC236}">
                <a16:creationId xmlns:a16="http://schemas.microsoft.com/office/drawing/2014/main" id="{FC3934F6-C727-0048-AD31-76E16E779680}"/>
              </a:ext>
            </a:extLst>
          </p:cNvPr>
          <p:cNvSpPr>
            <a:spLocks noGrp="1"/>
          </p:cNvSpPr>
          <p:nvPr>
            <p:ph type="title"/>
          </p:nvPr>
        </p:nvSpPr>
        <p:spPr>
          <a:xfrm>
            <a:off x="932329" y="893729"/>
            <a:ext cx="10452849"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59432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98B14A3-A5A4-2F4A-95D8-651E4818BB24}"/>
              </a:ext>
            </a:extLst>
          </p:cNvPr>
          <p:cNvSpPr/>
          <p:nvPr userDrawn="1"/>
        </p:nvSpPr>
        <p:spPr>
          <a:xfrm>
            <a:off x="413825" y="483781"/>
            <a:ext cx="11364350" cy="58904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Triangle 25">
            <a:extLst>
              <a:ext uri="{FF2B5EF4-FFF2-40B4-BE49-F238E27FC236}">
                <a16:creationId xmlns:a16="http://schemas.microsoft.com/office/drawing/2014/main" id="{FA21A50F-6662-5046-B75A-1261DC14ABFA}"/>
              </a:ext>
            </a:extLst>
          </p:cNvPr>
          <p:cNvSpPr/>
          <p:nvPr userDrawn="1"/>
        </p:nvSpPr>
        <p:spPr>
          <a:xfrm rot="5400000">
            <a:off x="-48606" y="1085137"/>
            <a:ext cx="648200" cy="52767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2FDC47F2-EE1F-4644-989A-72996AC94A96}"/>
              </a:ext>
            </a:extLst>
          </p:cNvPr>
          <p:cNvGrpSpPr/>
          <p:nvPr userDrawn="1"/>
        </p:nvGrpSpPr>
        <p:grpSpPr>
          <a:xfrm>
            <a:off x="401408" y="1983214"/>
            <a:ext cx="5127171" cy="979022"/>
            <a:chOff x="417597" y="1992086"/>
            <a:chExt cx="5127171" cy="979022"/>
          </a:xfrm>
        </p:grpSpPr>
        <p:sp>
          <p:nvSpPr>
            <p:cNvPr id="14" name="Rectangle 13">
              <a:extLst>
                <a:ext uri="{FF2B5EF4-FFF2-40B4-BE49-F238E27FC236}">
                  <a16:creationId xmlns:a16="http://schemas.microsoft.com/office/drawing/2014/main" id="{386ED203-5311-5B45-870D-8D058E718B91}"/>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15" name="Triangle 14">
              <a:extLst>
                <a:ext uri="{FF2B5EF4-FFF2-40B4-BE49-F238E27FC236}">
                  <a16:creationId xmlns:a16="http://schemas.microsoft.com/office/drawing/2014/main" id="{DE2C0F56-426C-5F4D-AAFD-DF53CA60DB1F}"/>
                </a:ext>
              </a:extLst>
            </p:cNvPr>
            <p:cNvSpPr>
              <a:spLocks noChangeAspect="1"/>
            </p:cNvSpPr>
            <p:nvPr/>
          </p:nvSpPr>
          <p:spPr>
            <a:xfrm rot="10800000">
              <a:off x="2821824"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3" name="Text Placeholder 2"/>
          <p:cNvSpPr>
            <a:spLocks noGrp="1"/>
          </p:cNvSpPr>
          <p:nvPr>
            <p:ph type="body" idx="1"/>
          </p:nvPr>
        </p:nvSpPr>
        <p:spPr>
          <a:xfrm>
            <a:off x="645125"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45125"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7D62F9E5-C4AC-48FD-8C5A-F036A2207183}" type="datetime1">
              <a:rPr lang="en-US" smtClean="0"/>
              <a:t>5/25/2025</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a:xfrm>
            <a:off x="1097279" y="6446838"/>
            <a:ext cx="6818262" cy="365125"/>
          </a:xfrm>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grpSp>
        <p:nvGrpSpPr>
          <p:cNvPr id="19" name="Group 18">
            <a:extLst>
              <a:ext uri="{FF2B5EF4-FFF2-40B4-BE49-F238E27FC236}">
                <a16:creationId xmlns:a16="http://schemas.microsoft.com/office/drawing/2014/main" id="{0EC9B82D-42A0-2549-AF1A-BB955578D14E}"/>
              </a:ext>
            </a:extLst>
          </p:cNvPr>
          <p:cNvGrpSpPr/>
          <p:nvPr userDrawn="1"/>
        </p:nvGrpSpPr>
        <p:grpSpPr>
          <a:xfrm>
            <a:off x="6663674" y="1983214"/>
            <a:ext cx="5127171" cy="979022"/>
            <a:chOff x="417597" y="1992086"/>
            <a:chExt cx="5127171" cy="979022"/>
          </a:xfrm>
        </p:grpSpPr>
        <p:sp>
          <p:nvSpPr>
            <p:cNvPr id="20" name="Rectangle 19">
              <a:extLst>
                <a:ext uri="{FF2B5EF4-FFF2-40B4-BE49-F238E27FC236}">
                  <a16:creationId xmlns:a16="http://schemas.microsoft.com/office/drawing/2014/main" id="{6F986011-7709-A448-BC93-37507571BAF8}"/>
                </a:ext>
              </a:extLst>
            </p:cNvPr>
            <p:cNvSpPr/>
            <p:nvPr/>
          </p:nvSpPr>
          <p:spPr>
            <a:xfrm>
              <a:off x="417597" y="1992086"/>
              <a:ext cx="5127171" cy="70470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p>
          </p:txBody>
        </p:sp>
        <p:sp>
          <p:nvSpPr>
            <p:cNvPr id="21" name="Triangle 20">
              <a:extLst>
                <a:ext uri="{FF2B5EF4-FFF2-40B4-BE49-F238E27FC236}">
                  <a16:creationId xmlns:a16="http://schemas.microsoft.com/office/drawing/2014/main" id="{97EFE62B-D2C4-6147-8593-BDB17D7FB781}"/>
                </a:ext>
              </a:extLst>
            </p:cNvPr>
            <p:cNvSpPr>
              <a:spLocks noChangeAspect="1"/>
            </p:cNvSpPr>
            <p:nvPr/>
          </p:nvSpPr>
          <p:spPr>
            <a:xfrm rot="10800000">
              <a:off x="2822076" y="2696788"/>
              <a:ext cx="318212" cy="274320"/>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p>
          </p:txBody>
        </p:sp>
      </p:grpSp>
      <p:sp>
        <p:nvSpPr>
          <p:cNvPr id="22" name="Text Placeholder 2">
            <a:extLst>
              <a:ext uri="{FF2B5EF4-FFF2-40B4-BE49-F238E27FC236}">
                <a16:creationId xmlns:a16="http://schemas.microsoft.com/office/drawing/2014/main" id="{A343E295-0EB5-2B45-8B07-FB33A0D549D9}"/>
              </a:ext>
            </a:extLst>
          </p:cNvPr>
          <p:cNvSpPr>
            <a:spLocks noGrp="1"/>
          </p:cNvSpPr>
          <p:nvPr>
            <p:ph type="body" idx="13"/>
          </p:nvPr>
        </p:nvSpPr>
        <p:spPr>
          <a:xfrm>
            <a:off x="6907391" y="1984781"/>
            <a:ext cx="4639736" cy="703135"/>
          </a:xfrm>
        </p:spPr>
        <p:txBody>
          <a:bodyPr lIns="91440" rIns="91440" anchor="ctr">
            <a:normAutofit/>
          </a:bodyPr>
          <a:lstStyle>
            <a:lvl1pPr marL="0" indent="0" algn="ctr">
              <a:buNone/>
              <a:defRPr sz="2000" b="0" cap="all" baseline="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Content Placeholder 3">
            <a:extLst>
              <a:ext uri="{FF2B5EF4-FFF2-40B4-BE49-F238E27FC236}">
                <a16:creationId xmlns:a16="http://schemas.microsoft.com/office/drawing/2014/main" id="{86411A82-4B2C-2345-940D-003FAE95661B}"/>
              </a:ext>
            </a:extLst>
          </p:cNvPr>
          <p:cNvSpPr>
            <a:spLocks noGrp="1"/>
          </p:cNvSpPr>
          <p:nvPr>
            <p:ph sz="half" idx="14"/>
          </p:nvPr>
        </p:nvSpPr>
        <p:spPr>
          <a:xfrm>
            <a:off x="6907391" y="3154858"/>
            <a:ext cx="4639736" cy="287000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9" name="Straight Connector 8">
            <a:extLst>
              <a:ext uri="{FF2B5EF4-FFF2-40B4-BE49-F238E27FC236}">
                <a16:creationId xmlns:a16="http://schemas.microsoft.com/office/drawing/2014/main" id="{E81638DF-1560-0147-9FCE-648610243627}"/>
              </a:ext>
            </a:extLst>
          </p:cNvPr>
          <p:cNvCxnSpPr/>
          <p:nvPr userDrawn="1"/>
        </p:nvCxnSpPr>
        <p:spPr>
          <a:xfrm>
            <a:off x="6096000" y="2055833"/>
            <a:ext cx="0" cy="3813262"/>
          </a:xfrm>
          <a:prstGeom prst="line">
            <a:avLst/>
          </a:prstGeom>
          <a:ln>
            <a:prstDash val="lgDash"/>
          </a:ln>
        </p:spPr>
        <p:style>
          <a:lnRef idx="1">
            <a:schemeClr val="accent1"/>
          </a:lnRef>
          <a:fillRef idx="0">
            <a:schemeClr val="accent1"/>
          </a:fillRef>
          <a:effectRef idx="0">
            <a:schemeClr val="accent1"/>
          </a:effectRef>
          <a:fontRef idx="minor">
            <a:schemeClr val="tx1"/>
          </a:fontRef>
        </p:style>
      </p:cxnSp>
      <p:sp>
        <p:nvSpPr>
          <p:cNvPr id="27" name="Title 9">
            <a:extLst>
              <a:ext uri="{FF2B5EF4-FFF2-40B4-BE49-F238E27FC236}">
                <a16:creationId xmlns:a16="http://schemas.microsoft.com/office/drawing/2014/main" id="{6500C466-2C7C-0F41-ADF8-F36158F8BCB7}"/>
              </a:ext>
            </a:extLst>
          </p:cNvPr>
          <p:cNvSpPr>
            <a:spLocks noGrp="1"/>
          </p:cNvSpPr>
          <p:nvPr>
            <p:ph type="title"/>
          </p:nvPr>
        </p:nvSpPr>
        <p:spPr>
          <a:xfrm>
            <a:off x="932330" y="893729"/>
            <a:ext cx="10205573" cy="910492"/>
          </a:xfrm>
        </p:spPr>
        <p:txBody>
          <a:bodyPr anchor="ctr"/>
          <a:lstStyle>
            <a:lvl1pPr algn="l">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2903473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EFFAD597-3D53-4906-AD5D-0FBD49645773}" type="datetime1">
              <a:rPr lang="en-US" smtClean="0"/>
              <a:t>5/25/2025</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5" name="Rectangle 4">
            <a:extLst>
              <a:ext uri="{FF2B5EF4-FFF2-40B4-BE49-F238E27FC236}">
                <a16:creationId xmlns:a16="http://schemas.microsoft.com/office/drawing/2014/main" id="{95E5791F-3F71-BF44-BA4E-0B7D386184DC}"/>
              </a:ext>
            </a:extLst>
          </p:cNvPr>
          <p:cNvSpPr/>
          <p:nvPr userDrawn="1"/>
        </p:nvSpPr>
        <p:spPr>
          <a:xfrm>
            <a:off x="0" y="467833"/>
            <a:ext cx="11729822" cy="589043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riangle 6">
            <a:extLst>
              <a:ext uri="{FF2B5EF4-FFF2-40B4-BE49-F238E27FC236}">
                <a16:creationId xmlns:a16="http://schemas.microsoft.com/office/drawing/2014/main" id="{19AE2E01-52D8-994A-80AC-622260011952}"/>
              </a:ext>
            </a:extLst>
          </p:cNvPr>
          <p:cNvSpPr/>
          <p:nvPr userDrawn="1"/>
        </p:nvSpPr>
        <p:spPr>
          <a:xfrm>
            <a:off x="1915754" y="3684257"/>
            <a:ext cx="3112470" cy="3112470"/>
          </a:xfrm>
          <a:prstGeom prst="triangl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riangle 7">
            <a:extLst>
              <a:ext uri="{FF2B5EF4-FFF2-40B4-BE49-F238E27FC236}">
                <a16:creationId xmlns:a16="http://schemas.microsoft.com/office/drawing/2014/main" id="{B8F16C36-FC88-9044-8303-4AAB2C148BA5}"/>
              </a:ext>
            </a:extLst>
          </p:cNvPr>
          <p:cNvSpPr/>
          <p:nvPr userDrawn="1"/>
        </p:nvSpPr>
        <p:spPr>
          <a:xfrm>
            <a:off x="4668946" y="522786"/>
            <a:ext cx="718556" cy="718556"/>
          </a:xfrm>
          <a:prstGeom prst="triangle">
            <a:avLst/>
          </a:prstGeom>
          <a:pattFill prst="dkHorz">
            <a:fgClr>
              <a:schemeClr val="accent4"/>
            </a:fgClr>
            <a:bgClr>
              <a:schemeClr val="tx1"/>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4">
            <a:extLst>
              <a:ext uri="{FF2B5EF4-FFF2-40B4-BE49-F238E27FC236}">
                <a16:creationId xmlns:a16="http://schemas.microsoft.com/office/drawing/2014/main" id="{7DA0D001-BFE9-164E-A088-53FE53ABF519}"/>
              </a:ext>
            </a:extLst>
          </p:cNvPr>
          <p:cNvSpPr>
            <a:spLocks noGrp="1"/>
          </p:cNvSpPr>
          <p:nvPr>
            <p:ph type="pic" sz="quarter" idx="13"/>
          </p:nvPr>
        </p:nvSpPr>
        <p:spPr>
          <a:xfrm>
            <a:off x="-1" y="0"/>
            <a:ext cx="5123378" cy="6864485"/>
          </a:xfrm>
          <a:custGeom>
            <a:avLst/>
            <a:gdLst>
              <a:gd name="connsiteX0" fmla="*/ 1602021 w 6096000"/>
              <a:gd name="connsiteY0" fmla="*/ 0 h 6858000"/>
              <a:gd name="connsiteX1" fmla="*/ 6096000 w 6096000"/>
              <a:gd name="connsiteY1" fmla="*/ 0 h 6858000"/>
              <a:gd name="connsiteX2" fmla="*/ 1612869 w 6096000"/>
              <a:gd name="connsiteY2" fmla="*/ 6841445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58000"/>
              <a:gd name="connsiteX1" fmla="*/ 6096000 w 6096000"/>
              <a:gd name="connsiteY1" fmla="*/ 0 h 6858000"/>
              <a:gd name="connsiteX2" fmla="*/ 2014112 w 6096000"/>
              <a:gd name="connsiteY2" fmla="*/ 6857657 h 6858000"/>
              <a:gd name="connsiteX3" fmla="*/ 1612869 w 6096000"/>
              <a:gd name="connsiteY3" fmla="*/ 6858000 h 6858000"/>
              <a:gd name="connsiteX4" fmla="*/ 0 w 6096000"/>
              <a:gd name="connsiteY4" fmla="*/ 6858000 h 6858000"/>
              <a:gd name="connsiteX5" fmla="*/ 0 w 6096000"/>
              <a:gd name="connsiteY5" fmla="*/ 0 h 6858000"/>
              <a:gd name="connsiteX6" fmla="*/ 1602021 w 6096000"/>
              <a:gd name="connsiteY6" fmla="*/ 0 h 6858000"/>
              <a:gd name="connsiteX0" fmla="*/ 1602021 w 6096000"/>
              <a:gd name="connsiteY0" fmla="*/ 0 h 6864485"/>
              <a:gd name="connsiteX1" fmla="*/ 6096000 w 6096000"/>
              <a:gd name="connsiteY1" fmla="*/ 0 h 6864485"/>
              <a:gd name="connsiteX2" fmla="*/ 2014112 w 6096000"/>
              <a:gd name="connsiteY2" fmla="*/ 6857657 h 6864485"/>
              <a:gd name="connsiteX3" fmla="*/ 2033403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 name="connsiteX0" fmla="*/ 1602021 w 6096000"/>
              <a:gd name="connsiteY0" fmla="*/ 0 h 6864485"/>
              <a:gd name="connsiteX1" fmla="*/ 6096000 w 6096000"/>
              <a:gd name="connsiteY1" fmla="*/ 0 h 6864485"/>
              <a:gd name="connsiteX2" fmla="*/ 2014112 w 6096000"/>
              <a:gd name="connsiteY2" fmla="*/ 6857657 h 6864485"/>
              <a:gd name="connsiteX3" fmla="*/ 2002538 w 6096000"/>
              <a:gd name="connsiteY3" fmla="*/ 6864485 h 6864485"/>
              <a:gd name="connsiteX4" fmla="*/ 0 w 6096000"/>
              <a:gd name="connsiteY4" fmla="*/ 6858000 h 6864485"/>
              <a:gd name="connsiteX5" fmla="*/ 0 w 6096000"/>
              <a:gd name="connsiteY5" fmla="*/ 0 h 6864485"/>
              <a:gd name="connsiteX6" fmla="*/ 1602021 w 6096000"/>
              <a:gd name="connsiteY6" fmla="*/ 0 h 6864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0" h="6864485">
                <a:moveTo>
                  <a:pt x="1602021" y="0"/>
                </a:moveTo>
                <a:lnTo>
                  <a:pt x="6096000" y="0"/>
                </a:lnTo>
                <a:lnTo>
                  <a:pt x="2014112" y="6857657"/>
                </a:lnTo>
                <a:lnTo>
                  <a:pt x="2002538" y="6864485"/>
                </a:lnTo>
                <a:lnTo>
                  <a:pt x="0" y="6858000"/>
                </a:lnTo>
                <a:lnTo>
                  <a:pt x="0" y="0"/>
                </a:lnTo>
                <a:lnTo>
                  <a:pt x="1602021" y="0"/>
                </a:lnTo>
                <a:close/>
              </a:path>
            </a:pathLst>
          </a:custGeom>
          <a:solidFill>
            <a:schemeClr val="accent1"/>
          </a:solidFill>
        </p:spPr>
        <p:txBody>
          <a:bodyPr wrap="square">
            <a:noAutofit/>
          </a:bodyPr>
          <a:lstStyle/>
          <a:p>
            <a:r>
              <a:rPr lang="en-US" dirty="0"/>
              <a:t>Click icon to add picture</a:t>
            </a:r>
          </a:p>
        </p:txBody>
      </p:sp>
      <p:sp>
        <p:nvSpPr>
          <p:cNvPr id="16" name="Title 1">
            <a:extLst>
              <a:ext uri="{FF2B5EF4-FFF2-40B4-BE49-F238E27FC236}">
                <a16:creationId xmlns:a16="http://schemas.microsoft.com/office/drawing/2014/main" id="{810C3D4C-012F-184D-B7D5-E89B7B9A726E}"/>
              </a:ext>
            </a:extLst>
          </p:cNvPr>
          <p:cNvSpPr>
            <a:spLocks noGrp="1"/>
          </p:cNvSpPr>
          <p:nvPr>
            <p:ph type="title" hasCustomPrompt="1"/>
          </p:nvPr>
        </p:nvSpPr>
        <p:spPr>
          <a:xfrm>
            <a:off x="4506410" y="2679259"/>
            <a:ext cx="2988860" cy="1395208"/>
          </a:xfrm>
        </p:spPr>
        <p:txBody>
          <a:bodyPr lIns="0" anchor="ctr">
            <a:normAutofit/>
          </a:bodyPr>
          <a:lstStyle>
            <a:lvl1pPr algn="ctr">
              <a:defRPr sz="3600">
                <a:solidFill>
                  <a:schemeClr val="bg1"/>
                </a:solidFill>
              </a:defRPr>
            </a:lvl1pPr>
          </a:lstStyle>
          <a:p>
            <a:r>
              <a:rPr lang="en-US" dirty="0"/>
              <a:t>TITLE GOES HERE</a:t>
            </a:r>
          </a:p>
        </p:txBody>
      </p:sp>
      <p:sp>
        <p:nvSpPr>
          <p:cNvPr id="17" name="Text Placeholder 11">
            <a:extLst>
              <a:ext uri="{FF2B5EF4-FFF2-40B4-BE49-F238E27FC236}">
                <a16:creationId xmlns:a16="http://schemas.microsoft.com/office/drawing/2014/main" id="{D16862ED-2F5E-FE49-AB49-49CEC0EA332A}"/>
              </a:ext>
            </a:extLst>
          </p:cNvPr>
          <p:cNvSpPr>
            <a:spLocks noGrp="1"/>
          </p:cNvSpPr>
          <p:nvPr>
            <p:ph type="body" sz="quarter" idx="14" hasCustomPrompt="1"/>
          </p:nvPr>
        </p:nvSpPr>
        <p:spPr>
          <a:xfrm>
            <a:off x="8218426" y="793580"/>
            <a:ext cx="3304279" cy="5270839"/>
          </a:xfrm>
        </p:spPr>
        <p:txBody>
          <a:bodyPr lIns="0" anchor="ctr">
            <a:normAutofit/>
          </a:bodyPr>
          <a:lstStyle>
            <a:lvl1pPr marL="285750" indent="-285750">
              <a:lnSpc>
                <a:spcPct val="100000"/>
              </a:lnSpc>
              <a:spcBef>
                <a:spcPts val="0"/>
              </a:spcBef>
              <a:spcAft>
                <a:spcPts val="1500"/>
              </a:spcAft>
              <a:buClr>
                <a:schemeClr val="accent1"/>
              </a:buClr>
              <a:buFont typeface="Arial" panose="020B0604020202020204" pitchFamily="34" charset="0"/>
              <a:buChar char="•"/>
              <a:defRPr sz="1600" spc="0">
                <a:solidFill>
                  <a:schemeClr val="bg1"/>
                </a:solidFill>
              </a:defRPr>
            </a:lvl1pPr>
            <a:lvl2pPr>
              <a:lnSpc>
                <a:spcPct val="150000"/>
              </a:lnSpc>
              <a:defRPr sz="1200" spc="0">
                <a:solidFill>
                  <a:schemeClr val="tx2"/>
                </a:solidFill>
              </a:defRPr>
            </a:lvl2pPr>
            <a:lvl3pPr>
              <a:lnSpc>
                <a:spcPct val="150000"/>
              </a:lnSpc>
              <a:defRPr sz="1200" spc="0">
                <a:solidFill>
                  <a:schemeClr val="tx2"/>
                </a:solidFill>
              </a:defRPr>
            </a:lvl3pPr>
            <a:lvl4pPr>
              <a:lnSpc>
                <a:spcPct val="150000"/>
              </a:lnSpc>
              <a:defRPr sz="1200" spc="0">
                <a:solidFill>
                  <a:schemeClr val="tx2"/>
                </a:solidFill>
              </a:defRPr>
            </a:lvl4pPr>
            <a:lvl5pPr>
              <a:lnSpc>
                <a:spcPct val="150000"/>
              </a:lnSpc>
              <a:defRPr sz="1200" spc="0">
                <a:solidFill>
                  <a:schemeClr val="tx2"/>
                </a:solidFill>
              </a:defRPr>
            </a:lvl5pPr>
          </a:lstStyle>
          <a:p>
            <a:pPr lvl="0"/>
            <a:r>
              <a:rPr lang="en-US" dirty="0"/>
              <a:t>Text goes here</a:t>
            </a:r>
          </a:p>
        </p:txBody>
      </p:sp>
    </p:spTree>
    <p:extLst>
      <p:ext uri="{BB962C8B-B14F-4D97-AF65-F5344CB8AC3E}">
        <p14:creationId xmlns:p14="http://schemas.microsoft.com/office/powerpoint/2010/main" val="4159825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721DAA80-D022-4E02-8443-E99C2973F798}" type="datetime1">
              <a:rPr lang="en-US" smtClean="0"/>
              <a:t>5/25/2025</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363315096"/>
      </p:ext>
    </p:extLst>
  </p:cSld>
  <p:clrMap bg1="lt1" tx1="dk1" bg2="lt2" tx2="dk2" accent1="accent1" accent2="accent2" accent3="accent3" accent4="accent4" accent5="accent5" accent6="accent6" hlink="hlink" folHlink="folHlink"/>
  <p:sldLayoutIdLst>
    <p:sldLayoutId id="2147483764" r:id="rId1"/>
    <p:sldLayoutId id="2147483785" r:id="rId2"/>
    <p:sldLayoutId id="2147483783" r:id="rId3"/>
    <p:sldLayoutId id="2147483765" r:id="rId4"/>
    <p:sldLayoutId id="2147483787" r:id="rId5"/>
    <p:sldLayoutId id="2147483784" r:id="rId6"/>
    <p:sldLayoutId id="2147483786" r:id="rId7"/>
    <p:sldLayoutId id="2147483774" r:id="rId8"/>
    <p:sldLayoutId id="2147483781" r:id="rId9"/>
    <p:sldLayoutId id="2147483779" r:id="rId10"/>
    <p:sldLayoutId id="2147483780" r:id="rId11"/>
    <p:sldLayoutId id="2147483778" r:id="rId12"/>
    <p:sldLayoutId id="2147483777" r:id="rId13"/>
    <p:sldLayoutId id="2147483776" r:id="rId14"/>
    <p:sldLayoutId id="2147483782"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i.org/10.1016/j.lisr.2017.03.003" TargetMode="External"/><Relationship Id="rId2" Type="http://schemas.openxmlformats.org/officeDocument/2006/relationships/hyperlink" Target="https://doi-org.ezproxy.library.dal.ca/10.1002/(SICI)1097-4571(1999)50:3%3c207::AID-ASI3%3e3.0.CO;2-8" TargetMode="External"/><Relationship Id="rId1" Type="http://schemas.openxmlformats.org/officeDocument/2006/relationships/slideLayout" Target="../slideLayouts/slideLayout8.xml"/><Relationship Id="rId6" Type="http://schemas.openxmlformats.org/officeDocument/2006/relationships/hyperlink" Target="https://pixabay.com/" TargetMode="External"/><Relationship Id="rId5" Type="http://schemas.openxmlformats.org/officeDocument/2006/relationships/hyperlink" Target="https://doi.org/10.1080/09687599.2017.1331838" TargetMode="External"/><Relationship Id="rId4" Type="http://schemas.openxmlformats.org/officeDocument/2006/relationships/hyperlink" Target="https://doi.org/10.1080/03075079.2021.1960303"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microsoft.com/office/2007/relationships/hdphoto" Target="../media/hdphoto2.wdp"/></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7C09F3-1BE8-0445-A3C4-9C100D32B8D9}"/>
              </a:ext>
            </a:extLst>
          </p:cNvPr>
          <p:cNvSpPr>
            <a:spLocks noGrp="1"/>
          </p:cNvSpPr>
          <p:nvPr>
            <p:ph type="ctrTitle"/>
          </p:nvPr>
        </p:nvSpPr>
        <p:spPr>
          <a:xfrm>
            <a:off x="916429" y="165655"/>
            <a:ext cx="5768852" cy="4861395"/>
          </a:xfrm>
        </p:spPr>
        <p:txBody>
          <a:bodyPr>
            <a:normAutofit fontScale="90000"/>
          </a:bodyPr>
          <a:lstStyle/>
          <a:p>
            <a:r>
              <a:rPr lang="en-US" sz="4400" dirty="0"/>
              <a:t>Framing Disability:</a:t>
            </a:r>
            <a:br>
              <a:rPr lang="en-US" sz="4400" dirty="0"/>
            </a:br>
            <a:r>
              <a:rPr lang="en-US" sz="4400" dirty="0"/>
              <a:t>Understanding the </a:t>
            </a:r>
            <a:br>
              <a:rPr lang="en-US" sz="4400" dirty="0"/>
            </a:br>
            <a:r>
              <a:rPr lang="en-US" sz="4400" dirty="0"/>
              <a:t>Future of </a:t>
            </a:r>
            <a:br>
              <a:rPr lang="en-US" sz="4400" dirty="0"/>
            </a:br>
            <a:r>
              <a:rPr lang="en-US" sz="4400" dirty="0"/>
              <a:t>Post-Secondary Student Accessibility Accommodations by Documenting Past Experiences</a:t>
            </a:r>
          </a:p>
        </p:txBody>
      </p:sp>
      <p:sp>
        <p:nvSpPr>
          <p:cNvPr id="6" name="Subtitle 5">
            <a:extLst>
              <a:ext uri="{FF2B5EF4-FFF2-40B4-BE49-F238E27FC236}">
                <a16:creationId xmlns:a16="http://schemas.microsoft.com/office/drawing/2014/main" id="{C770EE27-FD77-894D-9D88-F5A548E1DCAF}"/>
              </a:ext>
            </a:extLst>
          </p:cNvPr>
          <p:cNvSpPr>
            <a:spLocks noGrp="1"/>
          </p:cNvSpPr>
          <p:nvPr>
            <p:ph type="subTitle" idx="1"/>
          </p:nvPr>
        </p:nvSpPr>
        <p:spPr>
          <a:xfrm>
            <a:off x="931669" y="5212163"/>
            <a:ext cx="4567608" cy="1143000"/>
          </a:xfrm>
          <a:solidFill>
            <a:schemeClr val="tx2"/>
          </a:solidFill>
        </p:spPr>
        <p:txBody>
          <a:bodyPr/>
          <a:lstStyle/>
          <a:p>
            <a:r>
              <a:rPr lang="en-US" sz="2500" cap="none" dirty="0"/>
              <a:t>Drew Fitzgerald</a:t>
            </a:r>
          </a:p>
          <a:p>
            <a:r>
              <a:rPr lang="en-US" sz="2500" dirty="0"/>
              <a:t>CAIS 2025: M</a:t>
            </a:r>
            <a:r>
              <a:rPr lang="en-US" sz="2500" cap="none" dirty="0"/>
              <a:t>ay</a:t>
            </a:r>
            <a:r>
              <a:rPr lang="en-US" sz="2500" dirty="0"/>
              <a:t> 27, 2025</a:t>
            </a:r>
          </a:p>
          <a:p>
            <a:endParaRPr lang="en-US" dirty="0"/>
          </a:p>
        </p:txBody>
      </p:sp>
      <p:pic>
        <p:nvPicPr>
          <p:cNvPr id="7" name="Picture Placeholder 6">
            <a:extLst>
              <a:ext uri="{FF2B5EF4-FFF2-40B4-BE49-F238E27FC236}">
                <a16:creationId xmlns:a16="http://schemas.microsoft.com/office/drawing/2014/main" id="{FF65B6EE-3988-4E25-27E8-F479F0A1187D}"/>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9209" t="7707" r="22673"/>
          <a:stretch/>
        </p:blipFill>
        <p:spPr>
          <a:xfrm>
            <a:off x="5329961" y="-213360"/>
            <a:ext cx="6862039" cy="7183533"/>
          </a:xfrm>
        </p:spPr>
      </p:pic>
      <p:sp>
        <p:nvSpPr>
          <p:cNvPr id="8" name="Slide Number Placeholder 7">
            <a:extLst>
              <a:ext uri="{FF2B5EF4-FFF2-40B4-BE49-F238E27FC236}">
                <a16:creationId xmlns:a16="http://schemas.microsoft.com/office/drawing/2014/main" id="{1FC45061-6F2C-BF87-D202-CC11A5C67850}"/>
              </a:ext>
            </a:extLst>
          </p:cNvPr>
          <p:cNvSpPr>
            <a:spLocks noGrp="1"/>
          </p:cNvSpPr>
          <p:nvPr>
            <p:ph type="sldNum" sz="quarter" idx="12"/>
          </p:nvPr>
        </p:nvSpPr>
        <p:spPr/>
        <p:txBody>
          <a:bodyPr/>
          <a:lstStyle/>
          <a:p>
            <a:fld id="{3A98EE3D-8CD1-4C3F-BD1C-C98C9596463C}" type="slidenum">
              <a:rPr lang="en-US" smtClean="0">
                <a:solidFill>
                  <a:schemeClr val="accent2"/>
                </a:solidFill>
              </a:rPr>
              <a:t>1</a:t>
            </a:fld>
            <a:endParaRPr lang="en-US" dirty="0">
              <a:solidFill>
                <a:schemeClr val="accent2"/>
              </a:solidFill>
            </a:endParaRPr>
          </a:p>
        </p:txBody>
      </p:sp>
    </p:spTree>
    <p:extLst>
      <p:ext uri="{BB962C8B-B14F-4D97-AF65-F5344CB8AC3E}">
        <p14:creationId xmlns:p14="http://schemas.microsoft.com/office/powerpoint/2010/main" val="1564110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D9E47F-41E0-4FE3-891C-B53FBC82D7F3}"/>
              </a:ext>
            </a:extLst>
          </p:cNvPr>
          <p:cNvSpPr>
            <a:spLocks noGrp="1"/>
          </p:cNvSpPr>
          <p:nvPr>
            <p:ph type="title"/>
          </p:nvPr>
        </p:nvSpPr>
        <p:spPr>
          <a:xfrm>
            <a:off x="932330" y="893729"/>
            <a:ext cx="4534616" cy="910492"/>
          </a:xfrm>
        </p:spPr>
        <p:txBody>
          <a:bodyPr/>
          <a:lstStyle/>
          <a:p>
            <a:r>
              <a:rPr lang="en-US" dirty="0"/>
              <a:t>Thank You</a:t>
            </a:r>
          </a:p>
        </p:txBody>
      </p:sp>
      <p:graphicFrame>
        <p:nvGraphicFramePr>
          <p:cNvPr id="8" name="Content Placeholder 2" descr="SmartArt Placeholder - Contact List">
            <a:extLst>
              <a:ext uri="{FF2B5EF4-FFF2-40B4-BE49-F238E27FC236}">
                <a16:creationId xmlns:a16="http://schemas.microsoft.com/office/drawing/2014/main" id="{95EB8840-1974-5C4F-A503-A801266AD924}"/>
              </a:ext>
            </a:extLst>
          </p:cNvPr>
          <p:cNvGraphicFramePr>
            <a:graphicFrameLocks noGrp="1"/>
          </p:cNvGraphicFramePr>
          <p:nvPr>
            <p:ph idx="1"/>
            <p:extLst>
              <p:ext uri="{D42A27DB-BD31-4B8C-83A1-F6EECF244321}">
                <p14:modId xmlns:p14="http://schemas.microsoft.com/office/powerpoint/2010/main" val="191795533"/>
              </p:ext>
            </p:extLst>
          </p:nvPr>
        </p:nvGraphicFramePr>
        <p:xfrm>
          <a:off x="454805" y="1600200"/>
          <a:ext cx="5012141" cy="43640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Picture Placeholder 10">
            <a:extLst>
              <a:ext uri="{FF2B5EF4-FFF2-40B4-BE49-F238E27FC236}">
                <a16:creationId xmlns:a16="http://schemas.microsoft.com/office/drawing/2014/main" id="{B0B86B06-F4A6-2643-966F-7B41DA43C0B2}"/>
              </a:ext>
              <a:ext uri="{C183D7F6-B498-43B3-948B-1728B52AA6E4}">
                <adec:decorative xmlns:adec="http://schemas.microsoft.com/office/drawing/2017/decorative" val="1"/>
              </a:ext>
            </a:extLst>
          </p:cNvPr>
          <p:cNvPicPr>
            <a:picLocks noGrp="1" noChangeAspect="1"/>
          </p:cNvPicPr>
          <p:nvPr>
            <p:ph type="pic" sz="quarter" idx="13"/>
          </p:nvPr>
        </p:nvPicPr>
        <p:blipFill>
          <a:blip r:embed="rId8">
            <a:extLst>
              <a:ext uri="{28A0092B-C50C-407E-A947-70E740481C1C}">
                <a14:useLocalDpi xmlns:a14="http://schemas.microsoft.com/office/drawing/2010/main" val="0"/>
              </a:ext>
            </a:extLst>
          </a:blip>
          <a:srcRect/>
          <a:stretch/>
        </p:blipFill>
        <p:spPr>
          <a:xfrm>
            <a:off x="4678680" y="0"/>
            <a:ext cx="7513320" cy="6858000"/>
          </a:xfrm>
        </p:spPr>
      </p:pic>
      <p:sp>
        <p:nvSpPr>
          <p:cNvPr id="2" name="Slide Number Placeholder 1">
            <a:extLst>
              <a:ext uri="{FF2B5EF4-FFF2-40B4-BE49-F238E27FC236}">
                <a16:creationId xmlns:a16="http://schemas.microsoft.com/office/drawing/2014/main" id="{D5C03DF7-D4F7-F748-5127-D831C6D35BBB}"/>
              </a:ext>
            </a:extLst>
          </p:cNvPr>
          <p:cNvSpPr>
            <a:spLocks noGrp="1"/>
          </p:cNvSpPr>
          <p:nvPr>
            <p:ph type="sldNum" sz="quarter" idx="12"/>
          </p:nvPr>
        </p:nvSpPr>
        <p:spPr/>
        <p:txBody>
          <a:bodyPr/>
          <a:lstStyle/>
          <a:p>
            <a:fld id="{3A98EE3D-8CD1-4C3F-BD1C-C98C9596463C}" type="slidenum">
              <a:rPr lang="en-US" smtClean="0"/>
              <a:t>10</a:t>
            </a:fld>
            <a:endParaRPr lang="en-US" dirty="0"/>
          </a:p>
        </p:txBody>
      </p:sp>
    </p:spTree>
    <p:extLst>
      <p:ext uri="{BB962C8B-B14F-4D97-AF65-F5344CB8AC3E}">
        <p14:creationId xmlns:p14="http://schemas.microsoft.com/office/powerpoint/2010/main" val="364231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23DBC43-2FBF-624E-ADB3-BA3583AE3449}"/>
              </a:ext>
            </a:extLst>
          </p:cNvPr>
          <p:cNvSpPr>
            <a:spLocks noGrp="1"/>
          </p:cNvSpPr>
          <p:nvPr>
            <p:ph type="body" idx="1"/>
          </p:nvPr>
        </p:nvSpPr>
        <p:spPr/>
        <p:txBody>
          <a:bodyPr/>
          <a:lstStyle/>
          <a:p>
            <a:r>
              <a:rPr lang="en-US" dirty="0"/>
              <a:t>Title for X</a:t>
            </a:r>
          </a:p>
        </p:txBody>
      </p:sp>
      <p:sp>
        <p:nvSpPr>
          <p:cNvPr id="4" name="Content Placeholder 3">
            <a:extLst>
              <a:ext uri="{FF2B5EF4-FFF2-40B4-BE49-F238E27FC236}">
                <a16:creationId xmlns:a16="http://schemas.microsoft.com/office/drawing/2014/main" id="{8F06D68A-A600-9C45-B10C-2A39080E9E2D}"/>
              </a:ext>
            </a:extLst>
          </p:cNvPr>
          <p:cNvSpPr>
            <a:spLocks noGrp="1"/>
          </p:cNvSpPr>
          <p:nvPr>
            <p:ph sz="half" idx="2"/>
          </p:nvPr>
        </p:nvSpPr>
        <p:spPr/>
        <p:txBody>
          <a:bodyPr/>
          <a:lstStyle/>
          <a:p>
            <a:r>
              <a:rPr lang="en-US" dirty="0"/>
              <a:t>What are the most important things that differentiates your subject or big idea…</a:t>
            </a:r>
          </a:p>
          <a:p>
            <a:endParaRPr lang="en-US" dirty="0"/>
          </a:p>
        </p:txBody>
      </p:sp>
      <p:sp>
        <p:nvSpPr>
          <p:cNvPr id="2" name="Title 1">
            <a:extLst>
              <a:ext uri="{FF2B5EF4-FFF2-40B4-BE49-F238E27FC236}">
                <a16:creationId xmlns:a16="http://schemas.microsoft.com/office/drawing/2014/main" id="{DDA2F4C6-F233-E149-AA45-4C25835FC4B7}"/>
              </a:ext>
            </a:extLst>
          </p:cNvPr>
          <p:cNvSpPr>
            <a:spLocks noGrp="1"/>
          </p:cNvSpPr>
          <p:nvPr>
            <p:ph type="title"/>
          </p:nvPr>
        </p:nvSpPr>
        <p:spPr>
          <a:xfrm>
            <a:off x="645125" y="652318"/>
            <a:ext cx="10205573" cy="910492"/>
          </a:xfrm>
        </p:spPr>
        <p:txBody>
          <a:bodyPr/>
          <a:lstStyle/>
          <a:p>
            <a:r>
              <a:rPr lang="en-US" dirty="0"/>
              <a:t>References</a:t>
            </a:r>
          </a:p>
        </p:txBody>
      </p:sp>
      <p:sp>
        <p:nvSpPr>
          <p:cNvPr id="11" name="Rectangle 10">
            <a:extLst>
              <a:ext uri="{FF2B5EF4-FFF2-40B4-BE49-F238E27FC236}">
                <a16:creationId xmlns:a16="http://schemas.microsoft.com/office/drawing/2014/main" id="{517C0858-5CBB-B8C2-1D3C-613C248534FA}"/>
              </a:ext>
            </a:extLst>
          </p:cNvPr>
          <p:cNvSpPr/>
          <p:nvPr/>
        </p:nvSpPr>
        <p:spPr>
          <a:xfrm>
            <a:off x="418408" y="1752918"/>
            <a:ext cx="11369040" cy="46939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indent="-457200">
              <a:lnSpc>
                <a:spcPct val="115000"/>
              </a:lnSpc>
              <a:buNone/>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Baird, D. C. (1995).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Experimentation: an introduction to measurement theory and experiment design</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(3rd ed). Prentice-Hall. </a:t>
            </a:r>
          </a:p>
          <a:p>
            <a:pPr marL="457200" indent="-457200">
              <a:lnSpc>
                <a:spcPct val="115000"/>
              </a:lnSpc>
              <a:buNone/>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Bedford, D. A. D., &amp; Gracy, K. F. (2014). Comparative evaluation of three types of semantic distance metrics—Implications for use in semantic search.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Qualitative &amp; Quantitative Methods in Libraries</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1</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153–173.</a:t>
            </a:r>
          </a:p>
          <a:p>
            <a:pPr marL="457200" indent="-457200">
              <a:lnSpc>
                <a:spcPct val="115000"/>
              </a:lnSpc>
              <a:buNone/>
            </a:pPr>
            <a:r>
              <a:rPr lang="en-US"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Chatman, E. A. (1999). A theory of life in the round. </a:t>
            </a:r>
            <a:r>
              <a:rPr lang="en-US"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Journal of the American Society for Information Science, 50</a:t>
            </a:r>
            <a:r>
              <a:rPr lang="en-US"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(3), 207–217. </a:t>
            </a:r>
            <a:r>
              <a:rPr lang="en-US" sz="1600" u="sng"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https://doi-org.ezproxy.library.dal.ca/10.1002/(SICI)1097-4571(1999)50:3&lt;207::AID-ASI3&gt;3.0.CO;2-8</a:t>
            </a:r>
            <a:endPar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marL="457200" indent="-457200">
              <a:lnSpc>
                <a:spcPct val="115000"/>
              </a:lnSpc>
              <a:buNone/>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Cole, J., Nolan, Y., Seko, K., &amp; Mancuso, A. (2011). GimpGirl grows up: Women with disabilities rethinking, redefining, and reclaiming community.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New Media &amp; Society</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13</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(7), 1161–1179. </a:t>
            </a:r>
          </a:p>
          <a:p>
            <a:pPr marL="457200" indent="-457200">
              <a:lnSpc>
                <a:spcPct val="115000"/>
              </a:lnSpc>
              <a:buNone/>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Greyson, D., O’Brien, H., &amp; Shoveller, J. (2017). Information world mapping: A participatory arts-based elicitation method for information behavior interviews.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Library &amp; Information Science Research</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39</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(2), 149–157. </a:t>
            </a:r>
            <a:r>
              <a:rPr lang="en-CA" sz="1600" u="sng"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https://doi.org/10.1016/j.lisr.2017.03.003</a:t>
            </a:r>
            <a:endPar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marL="457200" indent="-457200">
              <a:lnSpc>
                <a:spcPct val="115000"/>
              </a:lnSpc>
              <a:buNone/>
            </a:pPr>
            <a:r>
              <a:rPr lang="en-US"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Leedy, P. D. &amp; Ormrod, J. E. (2015</a:t>
            </a:r>
            <a:r>
              <a:rPr lang="en-US"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Practical Research: Planning and Design </a:t>
            </a:r>
            <a:r>
              <a:rPr lang="en-US"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(11th ed.) Boston: Pearson.</a:t>
            </a:r>
            <a:endPar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marL="457200" indent="-457200">
              <a:lnSpc>
                <a:spcPct val="115000"/>
              </a:lnSpc>
              <a:buNone/>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Shpigelman, C.-N., Mor, S., Sachs, D., &amp; Schreuer, N. (2022). Supporting the development of students with disabilities in higher education: Access, stigma, identity, and power.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Studies in Higher Education</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47</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(9), 1776–1791. </a:t>
            </a:r>
            <a:r>
              <a:rPr lang="en-CA" sz="1600" u="sng"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https://doi.org/10.1080/03075079.2021.1960303</a:t>
            </a:r>
            <a:endPar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marL="457200" indent="-457200">
              <a:lnSpc>
                <a:spcPct val="115000"/>
              </a:lnSpc>
            </a:pP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Waterfield, B., &amp; Whelan, E. (2017). Learning disabled students and access to accommodations: Socioeconomic status, capital, and stigma.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Disability &amp; Society</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 </a:t>
            </a:r>
            <a:r>
              <a:rPr lang="en-CA" sz="1600" i="1"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32</a:t>
            </a:r>
            <a:r>
              <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rPr>
              <a:t>(7), 986–1006. </a:t>
            </a:r>
            <a:r>
              <a:rPr lang="en-CA" sz="1600" u="sng"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https://doi.org/10.1080/09687599.2017.1331838</a:t>
            </a:r>
            <a:endParaRPr lang="en-CA" sz="1600" u="sng"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marL="457200" indent="-457200">
              <a:lnSpc>
                <a:spcPct val="115000"/>
              </a:lnSpc>
            </a:pPr>
            <a:r>
              <a:rPr lang="en-CA" sz="1600" u="sng" dirty="0">
                <a:solidFill>
                  <a:schemeClr val="accent5"/>
                </a:solidFill>
                <a:latin typeface="Times New Roman" panose="02020603050405020304" pitchFamily="18" charset="0"/>
                <a:ea typeface="Calibri" panose="020F0502020204030204" pitchFamily="34" charset="0"/>
                <a:cs typeface="Calibri" panose="020F0502020204030204" pitchFamily="34" charset="0"/>
              </a:rPr>
              <a:t>All Images Sources from </a:t>
            </a:r>
            <a:r>
              <a:rPr lang="en-CA" sz="1600" u="sng" dirty="0">
                <a:solidFill>
                  <a:schemeClr val="accent5"/>
                </a:solidFill>
                <a:latin typeface="Times New Roman" panose="02020603050405020304" pitchFamily="18" charset="0"/>
                <a:ea typeface="Calibri" panose="020F0502020204030204" pitchFamily="34" charset="0"/>
                <a:cs typeface="Calibri" panose="020F0502020204030204" pitchFamily="34" charset="0"/>
                <a:hlinkClick r:id="rId6"/>
              </a:rPr>
              <a:t>Pixabay Stock Photos</a:t>
            </a:r>
            <a:endParaRPr lang="en-CA" sz="1600" dirty="0">
              <a:solidFill>
                <a:schemeClr val="accent5"/>
              </a:solidFill>
              <a:effectLst/>
              <a:latin typeface="Times New Roman" panose="02020603050405020304" pitchFamily="18" charset="0"/>
              <a:ea typeface="Calibri" panose="020F0502020204030204" pitchFamily="34" charset="0"/>
              <a:cs typeface="Calibri" panose="020F0502020204030204" pitchFamily="34" charset="0"/>
            </a:endParaRPr>
          </a:p>
          <a:p>
            <a:pPr algn="ctr"/>
            <a:endParaRPr lang="en-CA" sz="1600" dirty="0">
              <a:solidFill>
                <a:schemeClr val="accent5"/>
              </a:solidFill>
            </a:endParaRPr>
          </a:p>
        </p:txBody>
      </p:sp>
      <p:sp>
        <p:nvSpPr>
          <p:cNvPr id="5" name="Slide Number Placeholder 4">
            <a:extLst>
              <a:ext uri="{FF2B5EF4-FFF2-40B4-BE49-F238E27FC236}">
                <a16:creationId xmlns:a16="http://schemas.microsoft.com/office/drawing/2014/main" id="{F880ABA5-55CC-3CE1-4E37-1E52AC564923}"/>
              </a:ext>
            </a:extLst>
          </p:cNvPr>
          <p:cNvSpPr>
            <a:spLocks noGrp="1"/>
          </p:cNvSpPr>
          <p:nvPr>
            <p:ph type="sldNum" sz="quarter" idx="12"/>
          </p:nvPr>
        </p:nvSpPr>
        <p:spPr/>
        <p:txBody>
          <a:bodyPr/>
          <a:lstStyle/>
          <a:p>
            <a:fld id="{3A98EE3D-8CD1-4C3F-BD1C-C98C9596463C}" type="slidenum">
              <a:rPr lang="en-US" smtClean="0"/>
              <a:t>11</a:t>
            </a:fld>
            <a:endParaRPr lang="en-US" dirty="0"/>
          </a:p>
        </p:txBody>
      </p:sp>
    </p:spTree>
    <p:extLst>
      <p:ext uri="{BB962C8B-B14F-4D97-AF65-F5344CB8AC3E}">
        <p14:creationId xmlns:p14="http://schemas.microsoft.com/office/powerpoint/2010/main" val="18228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6A39CFE-F193-9048-BE90-69178B4C33C9}"/>
              </a:ext>
            </a:extLst>
          </p:cNvPr>
          <p:cNvSpPr>
            <a:spLocks noGrp="1"/>
          </p:cNvSpPr>
          <p:nvPr>
            <p:ph type="title"/>
          </p:nvPr>
        </p:nvSpPr>
        <p:spPr>
          <a:xfrm>
            <a:off x="5006145" y="291659"/>
            <a:ext cx="5754205" cy="1395208"/>
          </a:xfrm>
        </p:spPr>
        <p:txBody>
          <a:bodyPr/>
          <a:lstStyle/>
          <a:p>
            <a:r>
              <a:rPr lang="en-US" dirty="0"/>
              <a:t>The Bounds of The Frame</a:t>
            </a:r>
          </a:p>
        </p:txBody>
      </p:sp>
      <p:sp>
        <p:nvSpPr>
          <p:cNvPr id="5" name="Text Placeholder 4">
            <a:extLst>
              <a:ext uri="{FF2B5EF4-FFF2-40B4-BE49-F238E27FC236}">
                <a16:creationId xmlns:a16="http://schemas.microsoft.com/office/drawing/2014/main" id="{32CB5DE7-C0EC-D942-81AE-50AB9E5F55A3}"/>
              </a:ext>
            </a:extLst>
          </p:cNvPr>
          <p:cNvSpPr>
            <a:spLocks noGrp="1"/>
          </p:cNvSpPr>
          <p:nvPr>
            <p:ph type="body" sz="quarter" idx="14"/>
          </p:nvPr>
        </p:nvSpPr>
        <p:spPr>
          <a:xfrm>
            <a:off x="5445760" y="1202623"/>
            <a:ext cx="6969760" cy="5270839"/>
          </a:xfrm>
        </p:spPr>
        <p:txBody>
          <a:bodyPr>
            <a:normAutofit/>
          </a:bodyPr>
          <a:lstStyle/>
          <a:p>
            <a:pPr>
              <a:buClr>
                <a:schemeClr val="accent4"/>
              </a:buClr>
            </a:pPr>
            <a:r>
              <a:rPr lang="en-US" sz="2800" dirty="0"/>
              <a:t>My Why: Positionality</a:t>
            </a:r>
          </a:p>
          <a:p>
            <a:pPr>
              <a:buClr>
                <a:schemeClr val="accent4"/>
              </a:buClr>
            </a:pPr>
            <a:r>
              <a:rPr lang="en-US" sz="2800" dirty="0"/>
              <a:t>Context: When Worlds Collide</a:t>
            </a:r>
          </a:p>
          <a:p>
            <a:pPr>
              <a:buClr>
                <a:schemeClr val="accent4"/>
              </a:buClr>
            </a:pPr>
            <a:r>
              <a:rPr lang="en-US" sz="2800" dirty="0"/>
              <a:t>Significance: Collision Ramifications</a:t>
            </a:r>
          </a:p>
          <a:p>
            <a:pPr>
              <a:buClr>
                <a:schemeClr val="accent4"/>
              </a:buClr>
            </a:pPr>
            <a:r>
              <a:rPr lang="en-US" sz="2800" dirty="0"/>
              <a:t>What To Do: Research Goals</a:t>
            </a:r>
          </a:p>
          <a:p>
            <a:pPr>
              <a:buClr>
                <a:schemeClr val="accent4"/>
              </a:buClr>
            </a:pPr>
            <a:r>
              <a:rPr lang="en-US" sz="2800" dirty="0"/>
              <a:t>Expected Methodologies: Mapping and Modelling</a:t>
            </a:r>
          </a:p>
          <a:p>
            <a:pPr>
              <a:buClr>
                <a:schemeClr val="accent4"/>
              </a:buClr>
            </a:pPr>
            <a:r>
              <a:rPr lang="en-US" sz="2800" dirty="0"/>
              <a:t>Research Significance and Community Connections</a:t>
            </a:r>
          </a:p>
          <a:p>
            <a:pPr>
              <a:buClr>
                <a:schemeClr val="accent4"/>
              </a:buClr>
            </a:pPr>
            <a:r>
              <a:rPr lang="en-US" sz="2800" dirty="0"/>
              <a:t>Conclusions: Why the How Matters</a:t>
            </a:r>
          </a:p>
        </p:txBody>
      </p:sp>
      <p:pic>
        <p:nvPicPr>
          <p:cNvPr id="26" name="Picture Placeholder 25">
            <a:extLst>
              <a:ext uri="{FF2B5EF4-FFF2-40B4-BE49-F238E27FC236}">
                <a16:creationId xmlns:a16="http://schemas.microsoft.com/office/drawing/2014/main" id="{7BB0D9BC-46FF-F44B-953D-31A74B803434}"/>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p:blipFill>
        <p:spPr>
          <a:xfrm>
            <a:off x="-1" y="0"/>
            <a:ext cx="5123378" cy="6864485"/>
          </a:xfrm>
        </p:spPr>
      </p:pic>
      <p:sp>
        <p:nvSpPr>
          <p:cNvPr id="2" name="Slide Number Placeholder 1">
            <a:extLst>
              <a:ext uri="{FF2B5EF4-FFF2-40B4-BE49-F238E27FC236}">
                <a16:creationId xmlns:a16="http://schemas.microsoft.com/office/drawing/2014/main" id="{35C20E58-E11B-B14B-263A-06C0108B2187}"/>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1277932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7F6A80-08DF-8645-A4CD-7D0B49A3BF79}"/>
              </a:ext>
            </a:extLst>
          </p:cNvPr>
          <p:cNvSpPr>
            <a:spLocks noGrp="1"/>
          </p:cNvSpPr>
          <p:nvPr>
            <p:ph type="title"/>
          </p:nvPr>
        </p:nvSpPr>
        <p:spPr>
          <a:xfrm>
            <a:off x="6638898" y="-331756"/>
            <a:ext cx="5321262" cy="1858617"/>
          </a:xfrm>
        </p:spPr>
        <p:txBody>
          <a:bodyPr/>
          <a:lstStyle/>
          <a:p>
            <a:r>
              <a:rPr lang="en-US" sz="4800" dirty="0"/>
              <a:t>My Why: Positionality</a:t>
            </a:r>
          </a:p>
        </p:txBody>
      </p:sp>
      <p:sp>
        <p:nvSpPr>
          <p:cNvPr id="10" name="Content Placeholder 9">
            <a:extLst>
              <a:ext uri="{FF2B5EF4-FFF2-40B4-BE49-F238E27FC236}">
                <a16:creationId xmlns:a16="http://schemas.microsoft.com/office/drawing/2014/main" id="{5613A2D6-52A2-8C4D-985E-CB4BEE6B29BD}"/>
              </a:ext>
            </a:extLst>
          </p:cNvPr>
          <p:cNvSpPr>
            <a:spLocks noGrp="1"/>
          </p:cNvSpPr>
          <p:nvPr>
            <p:ph idx="1"/>
          </p:nvPr>
        </p:nvSpPr>
        <p:spPr>
          <a:xfrm>
            <a:off x="6538521" y="1725499"/>
            <a:ext cx="4845066" cy="4553381"/>
          </a:xfrm>
        </p:spPr>
        <p:txBody>
          <a:bodyPr>
            <a:normAutofit fontScale="92500" lnSpcReduction="20000"/>
          </a:bodyPr>
          <a:lstStyle/>
          <a:p>
            <a:pPr>
              <a:buClr>
                <a:schemeClr val="accent3"/>
              </a:buClr>
            </a:pPr>
            <a:r>
              <a:rPr lang="en-US" sz="3500" dirty="0"/>
              <a:t>Academic Background:</a:t>
            </a:r>
          </a:p>
          <a:p>
            <a:pPr lvl="1">
              <a:buClr>
                <a:schemeClr val="accent3"/>
              </a:buClr>
            </a:pPr>
            <a:r>
              <a:rPr lang="en-US" sz="3000" dirty="0"/>
              <a:t>Bachelor of Science in Mathematics and Physics</a:t>
            </a:r>
          </a:p>
          <a:p>
            <a:pPr lvl="1">
              <a:buClr>
                <a:schemeClr val="accent3"/>
              </a:buClr>
            </a:pPr>
            <a:r>
              <a:rPr lang="en-US" sz="3000" dirty="0"/>
              <a:t>Bachelor of Education with a focus on Universal Design and educational pedagogy,</a:t>
            </a:r>
          </a:p>
          <a:p>
            <a:pPr>
              <a:buClr>
                <a:schemeClr val="accent3"/>
              </a:buClr>
            </a:pPr>
            <a:r>
              <a:rPr lang="en-US" sz="3500" dirty="0"/>
              <a:t>A disability advocate across educational systems for more than 10 years:</a:t>
            </a:r>
          </a:p>
          <a:p>
            <a:pPr lvl="1">
              <a:buClr>
                <a:schemeClr val="accent3"/>
              </a:buClr>
            </a:pPr>
            <a:r>
              <a:rPr lang="en-US" sz="3000" dirty="0"/>
              <a:t>Across levels, roles, locations and systems</a:t>
            </a:r>
          </a:p>
          <a:p>
            <a:endParaRPr lang="en-US" dirty="0"/>
          </a:p>
        </p:txBody>
      </p:sp>
      <p:sp>
        <p:nvSpPr>
          <p:cNvPr id="2" name="Slide Number Placeholder 1">
            <a:extLst>
              <a:ext uri="{FF2B5EF4-FFF2-40B4-BE49-F238E27FC236}">
                <a16:creationId xmlns:a16="http://schemas.microsoft.com/office/drawing/2014/main" id="{33520EAF-D29C-9E5F-ED1F-51F981E58D8C}"/>
              </a:ext>
            </a:extLst>
          </p:cNvPr>
          <p:cNvSpPr>
            <a:spLocks noGrp="1"/>
          </p:cNvSpPr>
          <p:nvPr>
            <p:ph type="sldNum" sz="quarter" idx="12"/>
          </p:nvPr>
        </p:nvSpPr>
        <p:spPr/>
        <p:txBody>
          <a:bodyPr/>
          <a:lstStyle/>
          <a:p>
            <a:fld id="{3A98EE3D-8CD1-4C3F-BD1C-C98C9596463C}" type="slidenum">
              <a:rPr lang="en-US" smtClean="0"/>
              <a:t>3</a:t>
            </a:fld>
            <a:endParaRPr lang="en-US" dirty="0"/>
          </a:p>
        </p:txBody>
      </p:sp>
      <p:pic>
        <p:nvPicPr>
          <p:cNvPr id="6" name="Picture 5" descr="A professional headshot of the presenter, dressed in grey on a brown and white background.">
            <a:extLst>
              <a:ext uri="{FF2B5EF4-FFF2-40B4-BE49-F238E27FC236}">
                <a16:creationId xmlns:a16="http://schemas.microsoft.com/office/drawing/2014/main" id="{55CB4CBF-8638-FCB1-8FD3-2488978E5C36}"/>
              </a:ext>
            </a:extLst>
          </p:cNvPr>
          <p:cNvPicPr>
            <a:picLocks noChangeAspect="1"/>
          </p:cNvPicPr>
          <p:nvPr/>
        </p:nvPicPr>
        <p:blipFill>
          <a:blip r:embed="rId3" cstate="print">
            <a:extLst>
              <a:ext uri="{28A0092B-C50C-407E-A947-70E740481C1C}">
                <a14:useLocalDpi xmlns:a14="http://schemas.microsoft.com/office/drawing/2010/main" val="0"/>
              </a:ext>
            </a:extLst>
          </a:blip>
          <a:srcRect l="2659" t="3273" r="-2659" b="-3273"/>
          <a:stretch/>
        </p:blipFill>
        <p:spPr>
          <a:xfrm>
            <a:off x="808413" y="259080"/>
            <a:ext cx="5675824" cy="8513736"/>
          </a:xfrm>
          <a:prstGeom prst="flowChartManualOperation">
            <a:avLst/>
          </a:prstGeom>
        </p:spPr>
      </p:pic>
    </p:spTree>
    <p:extLst>
      <p:ext uri="{BB962C8B-B14F-4D97-AF65-F5344CB8AC3E}">
        <p14:creationId xmlns:p14="http://schemas.microsoft.com/office/powerpoint/2010/main" val="30728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86DAAE-C08D-46E3-A8CE-2D266D3974F7}"/>
              </a:ext>
            </a:extLst>
          </p:cNvPr>
          <p:cNvSpPr>
            <a:spLocks noGrp="1"/>
          </p:cNvSpPr>
          <p:nvPr>
            <p:ph idx="1"/>
          </p:nvPr>
        </p:nvSpPr>
        <p:spPr>
          <a:xfrm>
            <a:off x="755968" y="1570951"/>
            <a:ext cx="4959032" cy="4409347"/>
          </a:xfrm>
        </p:spPr>
        <p:txBody>
          <a:bodyPr>
            <a:normAutofit fontScale="92500" lnSpcReduction="20000"/>
          </a:bodyPr>
          <a:lstStyle/>
          <a:p>
            <a:r>
              <a:rPr lang="en-US" sz="3500" dirty="0"/>
              <a:t>Academia: </a:t>
            </a:r>
          </a:p>
          <a:p>
            <a:pPr lvl="1"/>
            <a:r>
              <a:rPr lang="en-US" sz="3000" dirty="0"/>
              <a:t>Knowledge Sharing</a:t>
            </a:r>
          </a:p>
          <a:p>
            <a:pPr lvl="1"/>
            <a:r>
              <a:rPr lang="en-US" sz="3000" dirty="0"/>
              <a:t>Implied Customs and Cues</a:t>
            </a:r>
          </a:p>
          <a:p>
            <a:pPr lvl="2"/>
            <a:r>
              <a:rPr lang="en-US" sz="2200" dirty="0"/>
              <a:t>How do you know who to go to when things go wrong?</a:t>
            </a:r>
          </a:p>
          <a:p>
            <a:r>
              <a:rPr lang="en-US" sz="3500" dirty="0"/>
              <a:t>The Disability Community:</a:t>
            </a:r>
          </a:p>
          <a:p>
            <a:pPr lvl="1"/>
            <a:r>
              <a:rPr lang="en-US" sz="3000" dirty="0"/>
              <a:t>Protect Your Own</a:t>
            </a:r>
          </a:p>
          <a:p>
            <a:pPr lvl="1"/>
            <a:r>
              <a:rPr lang="en-US" sz="3000" dirty="0"/>
              <a:t>Information Sharing is Advocacy</a:t>
            </a:r>
          </a:p>
          <a:p>
            <a:pPr lvl="2"/>
            <a:r>
              <a:rPr lang="en-US" sz="2200" dirty="0"/>
              <a:t>Who can you talk to when people don’t understand?</a:t>
            </a:r>
          </a:p>
          <a:p>
            <a:pPr marL="0" indent="0">
              <a:buNone/>
            </a:pPr>
            <a:endParaRPr lang="en-US" sz="2000" dirty="0"/>
          </a:p>
        </p:txBody>
      </p:sp>
      <p:sp>
        <p:nvSpPr>
          <p:cNvPr id="2" name="Title 1">
            <a:extLst>
              <a:ext uri="{FF2B5EF4-FFF2-40B4-BE49-F238E27FC236}">
                <a16:creationId xmlns:a16="http://schemas.microsoft.com/office/drawing/2014/main" id="{F2A115AC-F6DD-4765-9553-9296098AFACF}"/>
              </a:ext>
            </a:extLst>
          </p:cNvPr>
          <p:cNvSpPr>
            <a:spLocks noGrp="1"/>
          </p:cNvSpPr>
          <p:nvPr>
            <p:ph type="title"/>
          </p:nvPr>
        </p:nvSpPr>
        <p:spPr>
          <a:xfrm>
            <a:off x="755967" y="660460"/>
            <a:ext cx="10452849" cy="910492"/>
          </a:xfrm>
        </p:spPr>
        <p:txBody>
          <a:bodyPr anchor="ctr">
            <a:normAutofit/>
          </a:bodyPr>
          <a:lstStyle/>
          <a:p>
            <a:r>
              <a:rPr lang="en-US" dirty="0"/>
              <a:t>Context: When Worlds Collide</a:t>
            </a:r>
          </a:p>
        </p:txBody>
      </p:sp>
      <p:sp>
        <p:nvSpPr>
          <p:cNvPr id="4" name="Slide Number Placeholder 3">
            <a:extLst>
              <a:ext uri="{FF2B5EF4-FFF2-40B4-BE49-F238E27FC236}">
                <a16:creationId xmlns:a16="http://schemas.microsoft.com/office/drawing/2014/main" id="{250EF067-945C-C678-7F20-7699DD015147}"/>
              </a:ext>
            </a:extLst>
          </p:cNvPr>
          <p:cNvSpPr>
            <a:spLocks noGrp="1"/>
          </p:cNvSpPr>
          <p:nvPr>
            <p:ph type="sldNum" sz="quarter" idx="12"/>
          </p:nvPr>
        </p:nvSpPr>
        <p:spPr/>
        <p:txBody>
          <a:bodyPr/>
          <a:lstStyle/>
          <a:p>
            <a:fld id="{3A98EE3D-8CD1-4C3F-BD1C-C98C9596463C}" type="slidenum">
              <a:rPr lang="en-US" smtClean="0"/>
              <a:t>4</a:t>
            </a:fld>
            <a:endParaRPr lang="en-US" dirty="0"/>
          </a:p>
        </p:txBody>
      </p:sp>
      <p:graphicFrame>
        <p:nvGraphicFramePr>
          <p:cNvPr id="5" name="Diagram 4">
            <a:extLst>
              <a:ext uri="{FF2B5EF4-FFF2-40B4-BE49-F238E27FC236}">
                <a16:creationId xmlns:a16="http://schemas.microsoft.com/office/drawing/2014/main" id="{39159AC6-3F5E-F9A6-02EC-91B4A10BC47E}"/>
              </a:ext>
            </a:extLst>
          </p:cNvPr>
          <p:cNvGraphicFramePr/>
          <p:nvPr>
            <p:extLst>
              <p:ext uri="{D42A27DB-BD31-4B8C-83A1-F6EECF244321}">
                <p14:modId xmlns:p14="http://schemas.microsoft.com/office/powerpoint/2010/main" val="2069189818"/>
              </p:ext>
            </p:extLst>
          </p:nvPr>
        </p:nvGraphicFramePr>
        <p:xfrm>
          <a:off x="5982392" y="1804221"/>
          <a:ext cx="5791200" cy="417607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92756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close-up of broken glass obscuring a blue sky and green field behind it.">
            <a:extLst>
              <a:ext uri="{FF2B5EF4-FFF2-40B4-BE49-F238E27FC236}">
                <a16:creationId xmlns:a16="http://schemas.microsoft.com/office/drawing/2014/main" id="{134DB704-9242-59EE-6884-01E0B64994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4900" y="-985520"/>
            <a:ext cx="7749540" cy="10332720"/>
          </a:xfrm>
          <a:prstGeom prst="rect">
            <a:avLst/>
          </a:prstGeom>
        </p:spPr>
      </p:pic>
      <p:sp>
        <p:nvSpPr>
          <p:cNvPr id="11" name="Freeform 14">
            <a:extLst>
              <a:ext uri="{FF2B5EF4-FFF2-40B4-BE49-F238E27FC236}">
                <a16:creationId xmlns:a16="http://schemas.microsoft.com/office/drawing/2014/main" id="{9EF14E04-1E60-5CB1-4ADC-36E861859665}"/>
              </a:ext>
            </a:extLst>
          </p:cNvPr>
          <p:cNvSpPr/>
          <p:nvPr/>
        </p:nvSpPr>
        <p:spPr>
          <a:xfrm>
            <a:off x="413825" y="463261"/>
            <a:ext cx="7347125" cy="5911703"/>
          </a:xfrm>
          <a:custGeom>
            <a:avLst/>
            <a:gdLst>
              <a:gd name="connsiteX0" fmla="*/ 125507 w 7347125"/>
              <a:gd name="connsiteY0" fmla="*/ 0 h 5911703"/>
              <a:gd name="connsiteX1" fmla="*/ 7347125 w 7347125"/>
              <a:gd name="connsiteY1" fmla="*/ 21265 h 5911703"/>
              <a:gd name="connsiteX2" fmla="*/ 4412539 w 7347125"/>
              <a:gd name="connsiteY2" fmla="*/ 5911703 h 5911703"/>
              <a:gd name="connsiteX3" fmla="*/ 1007798 w 7347125"/>
              <a:gd name="connsiteY3" fmla="*/ 5894815 h 5911703"/>
              <a:gd name="connsiteX4" fmla="*/ 1007798 w 7347125"/>
              <a:gd name="connsiteY4" fmla="*/ 5901070 h 5911703"/>
              <a:gd name="connsiteX5" fmla="*/ 0 w 7347125"/>
              <a:gd name="connsiteY5" fmla="*/ 5901070 h 5911703"/>
              <a:gd name="connsiteX6" fmla="*/ 0 w 7347125"/>
              <a:gd name="connsiteY6" fmla="*/ 10632 h 5911703"/>
              <a:gd name="connsiteX7" fmla="*/ 125507 w 7347125"/>
              <a:gd name="connsiteY7" fmla="*/ 10632 h 5911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47125" h="5911703">
                <a:moveTo>
                  <a:pt x="125507" y="0"/>
                </a:moveTo>
                <a:lnTo>
                  <a:pt x="7347125" y="21265"/>
                </a:lnTo>
                <a:lnTo>
                  <a:pt x="4412539" y="5911703"/>
                </a:lnTo>
                <a:lnTo>
                  <a:pt x="1007798" y="5894815"/>
                </a:lnTo>
                <a:lnTo>
                  <a:pt x="1007798" y="5901070"/>
                </a:lnTo>
                <a:lnTo>
                  <a:pt x="0" y="5901070"/>
                </a:lnTo>
                <a:lnTo>
                  <a:pt x="0" y="10632"/>
                </a:lnTo>
                <a:lnTo>
                  <a:pt x="125507" y="10632"/>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2">
            <a:extLst>
              <a:ext uri="{FF2B5EF4-FFF2-40B4-BE49-F238E27FC236}">
                <a16:creationId xmlns:a16="http://schemas.microsoft.com/office/drawing/2014/main" id="{FDDF5302-8BAF-DD47-A375-773B74B64955}"/>
              </a:ext>
            </a:extLst>
          </p:cNvPr>
          <p:cNvSpPr>
            <a:spLocks noGrp="1"/>
          </p:cNvSpPr>
          <p:nvPr>
            <p:ph type="title"/>
          </p:nvPr>
        </p:nvSpPr>
        <p:spPr>
          <a:xfrm>
            <a:off x="667179" y="3526723"/>
            <a:ext cx="5748859" cy="2225040"/>
          </a:xfrm>
        </p:spPr>
        <p:txBody>
          <a:bodyPr>
            <a:normAutofit fontScale="90000"/>
          </a:bodyPr>
          <a:lstStyle/>
          <a:p>
            <a:r>
              <a:rPr lang="en-US" sz="3600" b="1" dirty="0"/>
              <a:t>We “need to strive for</a:t>
            </a:r>
            <a:br>
              <a:rPr lang="en-US" sz="3600" b="1" dirty="0"/>
            </a:br>
            <a:r>
              <a:rPr lang="en-US" sz="3600" b="1" dirty="0"/>
              <a:t> structural and holistic </a:t>
            </a:r>
            <a:br>
              <a:rPr lang="en-US" sz="3600" b="1" dirty="0"/>
            </a:br>
            <a:r>
              <a:rPr lang="en-US" sz="3600" b="1" dirty="0"/>
              <a:t>change in higher education</a:t>
            </a:r>
            <a:br>
              <a:rPr lang="en-US" sz="3600" b="1" dirty="0"/>
            </a:br>
            <a:r>
              <a:rPr lang="en-US" sz="3600" b="1" dirty="0"/>
              <a:t>policy and practice.”</a:t>
            </a:r>
            <a:br>
              <a:rPr lang="en-US" sz="3600" b="1" dirty="0"/>
            </a:br>
            <a:r>
              <a:rPr lang="en-US" sz="3600" b="1" dirty="0"/>
              <a:t> </a:t>
            </a:r>
            <a:r>
              <a:rPr lang="en-US" sz="3600" dirty="0"/>
              <a:t>- </a:t>
            </a:r>
            <a:r>
              <a:rPr lang="en-CA" sz="3600" dirty="0">
                <a:effectLst/>
                <a:latin typeface="Times New Roman" panose="02020603050405020304" pitchFamily="18" charset="0"/>
                <a:ea typeface="Calibri" panose="020F0502020204030204" pitchFamily="34" charset="0"/>
                <a:cs typeface="Calibri" panose="020F0502020204030204" pitchFamily="34" charset="0"/>
              </a:rPr>
              <a:t>Shpigelman et al., 2022</a:t>
            </a:r>
            <a:r>
              <a:rPr lang="en-US" sz="3600" dirty="0"/>
              <a:t> </a:t>
            </a:r>
            <a:endParaRPr lang="en-US" dirty="0"/>
          </a:p>
        </p:txBody>
      </p:sp>
      <p:sp>
        <p:nvSpPr>
          <p:cNvPr id="2" name="Slide Number Placeholder 1">
            <a:extLst>
              <a:ext uri="{FF2B5EF4-FFF2-40B4-BE49-F238E27FC236}">
                <a16:creationId xmlns:a16="http://schemas.microsoft.com/office/drawing/2014/main" id="{47E5E293-FC4E-1C2D-7C16-E453E0155DAD}"/>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5" name="Title 2">
            <a:extLst>
              <a:ext uri="{FF2B5EF4-FFF2-40B4-BE49-F238E27FC236}">
                <a16:creationId xmlns:a16="http://schemas.microsoft.com/office/drawing/2014/main" id="{E65E94DA-C63F-115A-7528-A5E7454E9B2D}"/>
              </a:ext>
            </a:extLst>
          </p:cNvPr>
          <p:cNvSpPr txBox="1">
            <a:spLocks/>
          </p:cNvSpPr>
          <p:nvPr/>
        </p:nvSpPr>
        <p:spPr>
          <a:xfrm>
            <a:off x="667179" y="947556"/>
            <a:ext cx="6145100" cy="2383721"/>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800" kern="1200" spc="-50" baseline="0">
                <a:solidFill>
                  <a:schemeClr val="bg1"/>
                </a:solidFill>
                <a:latin typeface="+mj-lt"/>
                <a:ea typeface="+mj-ea"/>
                <a:cs typeface="+mj-cs"/>
              </a:defRPr>
            </a:lvl1pPr>
          </a:lstStyle>
          <a:p>
            <a:r>
              <a:rPr lang="en-US" sz="3200" dirty="0"/>
              <a:t>Students are struggling against stigma, identity politics, power structures, and even general barriers to access a post-secondary education, a fundamental human right.</a:t>
            </a:r>
          </a:p>
        </p:txBody>
      </p:sp>
    </p:spTree>
    <p:extLst>
      <p:ext uri="{BB962C8B-B14F-4D97-AF65-F5344CB8AC3E}">
        <p14:creationId xmlns:p14="http://schemas.microsoft.com/office/powerpoint/2010/main" val="2515330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4988F789-C14D-C841-BDEB-8ACF77377239}"/>
              </a:ext>
            </a:extLst>
          </p:cNvPr>
          <p:cNvSpPr>
            <a:spLocks noGrp="1"/>
          </p:cNvSpPr>
          <p:nvPr>
            <p:ph type="title"/>
          </p:nvPr>
        </p:nvSpPr>
        <p:spPr>
          <a:xfrm>
            <a:off x="7299960" y="290231"/>
            <a:ext cx="4892040" cy="3002359"/>
          </a:xfrm>
        </p:spPr>
        <p:txBody>
          <a:bodyPr/>
          <a:lstStyle/>
          <a:p>
            <a:r>
              <a:rPr lang="en-US" sz="4800" dirty="0"/>
              <a:t>What To Do: Research Goals</a:t>
            </a:r>
            <a:br>
              <a:rPr lang="en-US" sz="4800" dirty="0"/>
            </a:br>
            <a:endParaRPr lang="en-US" dirty="0"/>
          </a:p>
        </p:txBody>
      </p:sp>
      <p:sp>
        <p:nvSpPr>
          <p:cNvPr id="2" name="Slide Number Placeholder 1">
            <a:extLst>
              <a:ext uri="{FF2B5EF4-FFF2-40B4-BE49-F238E27FC236}">
                <a16:creationId xmlns:a16="http://schemas.microsoft.com/office/drawing/2014/main" id="{655AFA70-7C28-1935-1758-3DE3A5812E8E}"/>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6" name="Rectangle 5">
            <a:extLst>
              <a:ext uri="{FF2B5EF4-FFF2-40B4-BE49-F238E27FC236}">
                <a16:creationId xmlns:a16="http://schemas.microsoft.com/office/drawing/2014/main" id="{BD35C59F-A4DF-7A80-E5B1-EC6769BD4AEB}"/>
              </a:ext>
            </a:extLst>
          </p:cNvPr>
          <p:cNvSpPr/>
          <p:nvPr/>
        </p:nvSpPr>
        <p:spPr>
          <a:xfrm>
            <a:off x="0" y="1493520"/>
            <a:ext cx="6095999" cy="535995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4" name="Picture 3" descr="Intersecting perpendicular lines in different shades of blue on a grey and black background, aligning in parallel as they move towards the right of the image.">
            <a:extLst>
              <a:ext uri="{FF2B5EF4-FFF2-40B4-BE49-F238E27FC236}">
                <a16:creationId xmlns:a16="http://schemas.microsoft.com/office/drawing/2014/main" id="{3F5C21DD-FD71-8E39-D53D-351E4AFC6822}"/>
              </a:ext>
            </a:extLst>
          </p:cNvPr>
          <p:cNvPicPr>
            <a:picLocks noChangeAspect="1"/>
          </p:cNvPicPr>
          <p:nvPr/>
        </p:nvPicPr>
        <p:blipFill>
          <a:blip r:embed="rId3">
            <a:extLst>
              <a:ext uri="{28A0092B-C50C-407E-A947-70E740481C1C}">
                <a14:useLocalDpi xmlns:a14="http://schemas.microsoft.com/office/drawing/2010/main" val="0"/>
              </a:ext>
            </a:extLst>
          </a:blip>
          <a:srcRect l="68102" t="25179"/>
          <a:stretch/>
        </p:blipFill>
        <p:spPr>
          <a:xfrm>
            <a:off x="6096000" y="2499043"/>
            <a:ext cx="6096000" cy="4354427"/>
          </a:xfrm>
          <a:prstGeom prst="rect">
            <a:avLst/>
          </a:prstGeom>
        </p:spPr>
      </p:pic>
      <p:sp>
        <p:nvSpPr>
          <p:cNvPr id="5" name="Content Placeholder 2">
            <a:extLst>
              <a:ext uri="{FF2B5EF4-FFF2-40B4-BE49-F238E27FC236}">
                <a16:creationId xmlns:a16="http://schemas.microsoft.com/office/drawing/2014/main" id="{5E346376-B42D-2BCE-4F9F-EC0BE71CA966}"/>
              </a:ext>
            </a:extLst>
          </p:cNvPr>
          <p:cNvSpPr txBox="1">
            <a:spLocks/>
          </p:cNvSpPr>
          <p:nvPr/>
        </p:nvSpPr>
        <p:spPr>
          <a:xfrm>
            <a:off x="132229" y="290231"/>
            <a:ext cx="5841851" cy="6198114"/>
          </a:xfrm>
          <a:prstGeom prst="rect">
            <a:avLst/>
          </a:prstGeom>
        </p:spPr>
        <p:txBody>
          <a:bodyPr>
            <a:normAutofit fontScale="62500" lnSpcReduction="20000"/>
          </a:bodyPr>
          <a:lst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4500" dirty="0"/>
              <a:t>Collect Narratives</a:t>
            </a:r>
          </a:p>
          <a:p>
            <a:pPr lvl="1"/>
            <a:r>
              <a:rPr lang="en-US" sz="4500" dirty="0"/>
              <a:t>What customs and actions make up the overlapping information frameworks used by the main actors in the academic accommodations information system?</a:t>
            </a:r>
          </a:p>
          <a:p>
            <a:r>
              <a:rPr lang="en-US" sz="4500" dirty="0"/>
              <a:t>Find the Gaps.</a:t>
            </a:r>
          </a:p>
          <a:p>
            <a:pPr lvl="1"/>
            <a:r>
              <a:rPr lang="en-CA" sz="4500" dirty="0"/>
              <a:t>What disparities in understanding and information access exist between these actors?</a:t>
            </a:r>
          </a:p>
          <a:p>
            <a:r>
              <a:rPr lang="en-CA" sz="4500" dirty="0"/>
              <a:t>Align the Frames</a:t>
            </a:r>
          </a:p>
          <a:p>
            <a:pPr lvl="1"/>
            <a:r>
              <a:rPr lang="en-CA" sz="4500" dirty="0"/>
              <a:t>How the system can be adjusted and improved to remedy these disparities and better support a more inclusive accommodations system for post-secondary students with disabilities?</a:t>
            </a:r>
          </a:p>
          <a:p>
            <a:endParaRPr lang="en-US" dirty="0"/>
          </a:p>
        </p:txBody>
      </p:sp>
    </p:spTree>
    <p:extLst>
      <p:ext uri="{BB962C8B-B14F-4D97-AF65-F5344CB8AC3E}">
        <p14:creationId xmlns:p14="http://schemas.microsoft.com/office/powerpoint/2010/main" val="287123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C0E789-3C5F-7D31-FF7B-FCBEEC73FA1C}"/>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843260-9A6B-90AF-A85E-E53AEFCBFC31}"/>
              </a:ext>
            </a:extLst>
          </p:cNvPr>
          <p:cNvSpPr>
            <a:spLocks noGrp="1"/>
          </p:cNvSpPr>
          <p:nvPr>
            <p:ph idx="1"/>
          </p:nvPr>
        </p:nvSpPr>
        <p:spPr>
          <a:xfrm>
            <a:off x="734209" y="1391736"/>
            <a:ext cx="5361791" cy="4928876"/>
          </a:xfrm>
        </p:spPr>
        <p:txBody>
          <a:bodyPr>
            <a:normAutofit/>
          </a:bodyPr>
          <a:lstStyle/>
          <a:p>
            <a:r>
              <a:rPr lang="en-US" sz="2000" dirty="0"/>
              <a:t>A Dalhousie University Case Study</a:t>
            </a:r>
          </a:p>
          <a:p>
            <a:pPr lvl="1"/>
            <a:r>
              <a:rPr lang="en-US" dirty="0"/>
              <a:t>Semi-structured Interviews across all four actor populations.</a:t>
            </a:r>
          </a:p>
          <a:p>
            <a:r>
              <a:rPr lang="en-US" dirty="0"/>
              <a:t>Information World Mapping narrative elicitation</a:t>
            </a:r>
          </a:p>
          <a:p>
            <a:pPr lvl="1"/>
            <a:r>
              <a:rPr lang="en-US" dirty="0"/>
              <a:t>A creative visual mapping exercise that focuses on participant viewpoint and understandings and centers equity-deserving narratives (Greyson et al., 2017).</a:t>
            </a:r>
          </a:p>
          <a:p>
            <a:r>
              <a:rPr lang="en-US" sz="2000" dirty="0"/>
              <a:t>Describe these Small Worlds</a:t>
            </a:r>
          </a:p>
          <a:p>
            <a:pPr lvl="1"/>
            <a:r>
              <a:rPr lang="en-US" dirty="0"/>
              <a:t>Use Chatman’s Small World Theory (1999) as a basis to describe information sharing and customs in closed systems </a:t>
            </a:r>
          </a:p>
          <a:p>
            <a:r>
              <a:rPr lang="en-US" sz="2000" dirty="0"/>
              <a:t>Quantitative Context</a:t>
            </a:r>
          </a:p>
          <a:p>
            <a:pPr lvl="1"/>
            <a:r>
              <a:rPr lang="en-US" dirty="0"/>
              <a:t>Use semantic distance in textual meaning to model quantitative error in the modelling.</a:t>
            </a:r>
          </a:p>
        </p:txBody>
      </p:sp>
      <p:sp>
        <p:nvSpPr>
          <p:cNvPr id="2" name="Title 1">
            <a:extLst>
              <a:ext uri="{FF2B5EF4-FFF2-40B4-BE49-F238E27FC236}">
                <a16:creationId xmlns:a16="http://schemas.microsoft.com/office/drawing/2014/main" id="{5C2B682F-6264-A720-65AF-0ED096A79BA3}"/>
              </a:ext>
            </a:extLst>
          </p:cNvPr>
          <p:cNvSpPr>
            <a:spLocks noGrp="1"/>
          </p:cNvSpPr>
          <p:nvPr>
            <p:ph type="title"/>
          </p:nvPr>
        </p:nvSpPr>
        <p:spPr>
          <a:xfrm>
            <a:off x="540733" y="481244"/>
            <a:ext cx="10452849" cy="910492"/>
          </a:xfrm>
        </p:spPr>
        <p:txBody>
          <a:bodyPr anchor="ctr">
            <a:normAutofit fontScale="90000"/>
          </a:bodyPr>
          <a:lstStyle/>
          <a:p>
            <a:r>
              <a:rPr lang="en-US" sz="4400" dirty="0"/>
              <a:t>Expected Methodologies: Mapping and Modelling</a:t>
            </a:r>
          </a:p>
        </p:txBody>
      </p:sp>
      <p:sp>
        <p:nvSpPr>
          <p:cNvPr id="4" name="Slide Number Placeholder 3">
            <a:extLst>
              <a:ext uri="{FF2B5EF4-FFF2-40B4-BE49-F238E27FC236}">
                <a16:creationId xmlns:a16="http://schemas.microsoft.com/office/drawing/2014/main" id="{F276D270-716A-F9C1-7F2E-09BB3F1FDC54}"/>
              </a:ext>
            </a:extLst>
          </p:cNvPr>
          <p:cNvSpPr>
            <a:spLocks noGrp="1"/>
          </p:cNvSpPr>
          <p:nvPr>
            <p:ph type="sldNum" sz="quarter" idx="12"/>
          </p:nvPr>
        </p:nvSpPr>
        <p:spPr/>
        <p:txBody>
          <a:bodyPr/>
          <a:lstStyle/>
          <a:p>
            <a:fld id="{3A98EE3D-8CD1-4C3F-BD1C-C98C9596463C}" type="slidenum">
              <a:rPr lang="en-US" smtClean="0"/>
              <a:t>7</a:t>
            </a:fld>
            <a:endParaRPr lang="en-US" dirty="0"/>
          </a:p>
        </p:txBody>
      </p:sp>
      <p:pic>
        <p:nvPicPr>
          <p:cNvPr id="6" name="Picture 5" descr="A picture of scattered upright game pieces, loosely connected with black lines in an abstract network on a white background.">
            <a:extLst>
              <a:ext uri="{FF2B5EF4-FFF2-40B4-BE49-F238E27FC236}">
                <a16:creationId xmlns:a16="http://schemas.microsoft.com/office/drawing/2014/main" id="{FE0C1B53-B162-80D8-ADFC-42634B47C258}"/>
              </a:ext>
            </a:extLst>
          </p:cNvPr>
          <p:cNvPicPr>
            <a:picLocks noChangeAspect="1"/>
          </p:cNvPicPr>
          <p:nvPr/>
        </p:nvPicPr>
        <p:blipFill>
          <a:blip r:embed="rId3">
            <a:extLst>
              <a:ext uri="{28A0092B-C50C-407E-A947-70E740481C1C}">
                <a14:useLocalDpi xmlns:a14="http://schemas.microsoft.com/office/drawing/2010/main" val="0"/>
              </a:ext>
            </a:extLst>
          </a:blip>
          <a:srcRect l="24702"/>
          <a:stretch/>
        </p:blipFill>
        <p:spPr>
          <a:xfrm>
            <a:off x="6579441" y="1723668"/>
            <a:ext cx="5194151" cy="4596944"/>
          </a:xfrm>
          <a:prstGeom prst="rect">
            <a:avLst/>
          </a:prstGeom>
        </p:spPr>
      </p:pic>
    </p:spTree>
    <p:extLst>
      <p:ext uri="{BB962C8B-B14F-4D97-AF65-F5344CB8AC3E}">
        <p14:creationId xmlns:p14="http://schemas.microsoft.com/office/powerpoint/2010/main" val="1411314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3803E5-192C-FD68-06D9-0E279584BAE7}"/>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10" name="Title 1">
            <a:extLst>
              <a:ext uri="{FF2B5EF4-FFF2-40B4-BE49-F238E27FC236}">
                <a16:creationId xmlns:a16="http://schemas.microsoft.com/office/drawing/2014/main" id="{C0FEB38D-85AD-EB41-9EC1-E966F44AB085}"/>
              </a:ext>
            </a:extLst>
          </p:cNvPr>
          <p:cNvSpPr>
            <a:spLocks noGrp="1"/>
          </p:cNvSpPr>
          <p:nvPr>
            <p:ph type="title"/>
          </p:nvPr>
        </p:nvSpPr>
        <p:spPr>
          <a:xfrm>
            <a:off x="7117080" y="0"/>
            <a:ext cx="4968241" cy="3002359"/>
          </a:xfrm>
        </p:spPr>
        <p:txBody>
          <a:bodyPr>
            <a:normAutofit/>
          </a:bodyPr>
          <a:lstStyle/>
          <a:p>
            <a:r>
              <a:rPr lang="en-US" sz="4800" dirty="0"/>
              <a:t>Research Significance and Community Connections</a:t>
            </a:r>
          </a:p>
        </p:txBody>
      </p:sp>
      <p:sp>
        <p:nvSpPr>
          <p:cNvPr id="11" name="Text Placeholder 2">
            <a:extLst>
              <a:ext uri="{FF2B5EF4-FFF2-40B4-BE49-F238E27FC236}">
                <a16:creationId xmlns:a16="http://schemas.microsoft.com/office/drawing/2014/main" id="{64D4B10F-ADAA-B74F-8461-59D7CAF3C4EF}"/>
              </a:ext>
            </a:extLst>
          </p:cNvPr>
          <p:cNvSpPr>
            <a:spLocks noGrp="1"/>
          </p:cNvSpPr>
          <p:nvPr>
            <p:ph type="body" sz="quarter" idx="4294967295"/>
          </p:nvPr>
        </p:nvSpPr>
        <p:spPr>
          <a:xfrm>
            <a:off x="243841" y="426717"/>
            <a:ext cx="6797040" cy="6061628"/>
          </a:xfrm>
        </p:spPr>
        <p:txBody>
          <a:bodyPr/>
          <a:lstStyle/>
          <a:p>
            <a:pPr>
              <a:buClr>
                <a:schemeClr val="accent3"/>
              </a:buClr>
              <a:buFont typeface="Arial" panose="020B0604020202020204" pitchFamily="34" charset="0"/>
              <a:buChar char="•"/>
            </a:pPr>
            <a:r>
              <a:rPr lang="en-US" sz="3200" dirty="0"/>
              <a:t>Look to the ripple effects:</a:t>
            </a:r>
            <a:br>
              <a:rPr lang="en-US" sz="3200" dirty="0"/>
            </a:br>
            <a:r>
              <a:rPr lang="en-US" sz="3200" dirty="0"/>
              <a:t>Using critical frameworks to extend Chatman’s Small World Theory (1999)</a:t>
            </a:r>
          </a:p>
          <a:p>
            <a:pPr>
              <a:buClr>
                <a:schemeClr val="accent3"/>
              </a:buClr>
              <a:buFont typeface="Arial" panose="020B0604020202020204" pitchFamily="34" charset="0"/>
              <a:buChar char="•"/>
            </a:pPr>
            <a:r>
              <a:rPr lang="en-US" sz="3200" dirty="0"/>
              <a:t>Extend textual analysis through </a:t>
            </a:r>
            <a:br>
              <a:rPr lang="en-US" sz="3200" dirty="0"/>
            </a:br>
            <a:r>
              <a:rPr lang="en-US" sz="3200" dirty="0"/>
              <a:t>the use of semantic distance to</a:t>
            </a:r>
            <a:br>
              <a:rPr lang="en-US" sz="3200" dirty="0"/>
            </a:br>
            <a:r>
              <a:rPr lang="en-US" sz="3200" dirty="0"/>
              <a:t> quantify error</a:t>
            </a:r>
          </a:p>
          <a:p>
            <a:pPr>
              <a:buClr>
                <a:schemeClr val="accent3"/>
              </a:buClr>
              <a:buFont typeface="Arial" panose="020B0604020202020204" pitchFamily="34" charset="0"/>
              <a:buChar char="•"/>
            </a:pPr>
            <a:r>
              <a:rPr lang="en-US" sz="3200" dirty="0"/>
              <a:t>Reduce the effort and </a:t>
            </a:r>
            <a:br>
              <a:rPr lang="en-US" sz="3200" dirty="0"/>
            </a:br>
            <a:r>
              <a:rPr lang="en-US" sz="3200" dirty="0"/>
              <a:t>barriers to narrative </a:t>
            </a:r>
            <a:br>
              <a:rPr lang="en-US" sz="3200" dirty="0"/>
            </a:br>
            <a:r>
              <a:rPr lang="en-US" sz="3200" dirty="0"/>
              <a:t>research in disabled</a:t>
            </a:r>
            <a:br>
              <a:rPr lang="en-US" sz="3200" dirty="0"/>
            </a:br>
            <a:r>
              <a:rPr lang="en-US" sz="3200" dirty="0"/>
              <a:t>communities</a:t>
            </a:r>
          </a:p>
          <a:p>
            <a:endParaRPr lang="en-US" dirty="0"/>
          </a:p>
        </p:txBody>
      </p:sp>
      <p:pic>
        <p:nvPicPr>
          <p:cNvPr id="4" name="Picture 3" descr="A water droplet falling into water">
            <a:extLst>
              <a:ext uri="{FF2B5EF4-FFF2-40B4-BE49-F238E27FC236}">
                <a16:creationId xmlns:a16="http://schemas.microsoft.com/office/drawing/2014/main" id="{CF330497-852E-BCFF-DC38-4480CA7525D6}"/>
              </a:ext>
            </a:extLst>
          </p:cNvPr>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878020" y="2983034"/>
            <a:ext cx="5533971" cy="3687873"/>
          </a:xfrm>
          <a:prstGeom prst="rect">
            <a:avLst/>
          </a:prstGeom>
        </p:spPr>
      </p:pic>
    </p:spTree>
    <p:extLst>
      <p:ext uri="{BB962C8B-B14F-4D97-AF65-F5344CB8AC3E}">
        <p14:creationId xmlns:p14="http://schemas.microsoft.com/office/powerpoint/2010/main" val="84754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D12556B-F5FB-4FD7-B7D7-CA0BCE6815FC}"/>
              </a:ext>
            </a:extLst>
          </p:cNvPr>
          <p:cNvSpPr>
            <a:spLocks noGrp="1"/>
          </p:cNvSpPr>
          <p:nvPr>
            <p:ph idx="1"/>
          </p:nvPr>
        </p:nvSpPr>
        <p:spPr>
          <a:xfrm>
            <a:off x="594360" y="4053646"/>
            <a:ext cx="10790817" cy="2017971"/>
          </a:xfrm>
        </p:spPr>
        <p:txBody>
          <a:bodyPr>
            <a:normAutofit fontScale="92500" lnSpcReduction="20000"/>
          </a:bodyPr>
          <a:lstStyle/>
          <a:p>
            <a:pPr>
              <a:buClr>
                <a:schemeClr val="accent4"/>
              </a:buClr>
            </a:pPr>
            <a:r>
              <a:rPr lang="en-US" sz="2800" dirty="0"/>
              <a:t>The need for advocacy and protection in diversity, inclusion and autonomy is at a high: these issues must be prioritized in systems that control new research and knowledge.</a:t>
            </a:r>
          </a:p>
          <a:p>
            <a:pPr>
              <a:buClr>
                <a:schemeClr val="accent4"/>
              </a:buClr>
            </a:pPr>
            <a:r>
              <a:rPr lang="en-US" sz="2800" dirty="0"/>
              <a:t>This cannot be done without an in-depth understanding of the inadequacies of the current university accommodations system for disabled students.</a:t>
            </a:r>
          </a:p>
        </p:txBody>
      </p:sp>
      <p:sp>
        <p:nvSpPr>
          <p:cNvPr id="2" name="Title 1">
            <a:extLst>
              <a:ext uri="{FF2B5EF4-FFF2-40B4-BE49-F238E27FC236}">
                <a16:creationId xmlns:a16="http://schemas.microsoft.com/office/drawing/2014/main" id="{D5C7A8ED-CA98-4644-AF2D-8C0F21F7EA34}"/>
              </a:ext>
            </a:extLst>
          </p:cNvPr>
          <p:cNvSpPr>
            <a:spLocks noGrp="1"/>
          </p:cNvSpPr>
          <p:nvPr>
            <p:ph type="title"/>
          </p:nvPr>
        </p:nvSpPr>
        <p:spPr>
          <a:xfrm>
            <a:off x="930738" y="2973754"/>
            <a:ext cx="10452849" cy="910492"/>
          </a:xfrm>
        </p:spPr>
        <p:txBody>
          <a:bodyPr/>
          <a:lstStyle/>
          <a:p>
            <a:r>
              <a:rPr lang="en-US" sz="4800" dirty="0"/>
              <a:t>Conclusions: Why the How Matters</a:t>
            </a:r>
          </a:p>
        </p:txBody>
      </p:sp>
      <p:pic>
        <p:nvPicPr>
          <p:cNvPr id="22" name="Picture Placeholder 21">
            <a:extLst>
              <a:ext uri="{FF2B5EF4-FFF2-40B4-BE49-F238E27FC236}">
                <a16:creationId xmlns:a16="http://schemas.microsoft.com/office/drawing/2014/main" id="{B8DEDD93-F6C7-D34E-9469-9FC139224D11}"/>
              </a:ext>
              <a:ext uri="{C183D7F6-B498-43B3-948B-1728B52AA6E4}">
                <adec:decorative xmlns:adec="http://schemas.microsoft.com/office/drawing/2017/decorative" val="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55" t="16126" r="-55" b="40624"/>
          <a:stretch/>
        </p:blipFill>
        <p:spPr>
          <a:xfrm>
            <a:off x="413824" y="483782"/>
            <a:ext cx="11365992" cy="2457856"/>
          </a:xfrm>
        </p:spPr>
      </p:pic>
      <p:sp>
        <p:nvSpPr>
          <p:cNvPr id="4" name="Slide Number Placeholder 3">
            <a:extLst>
              <a:ext uri="{FF2B5EF4-FFF2-40B4-BE49-F238E27FC236}">
                <a16:creationId xmlns:a16="http://schemas.microsoft.com/office/drawing/2014/main" id="{84D8C129-478B-F644-3A95-18C5AE795957}"/>
              </a:ext>
            </a:extLst>
          </p:cNvPr>
          <p:cNvSpPr>
            <a:spLocks noGrp="1"/>
          </p:cNvSpPr>
          <p:nvPr>
            <p:ph type="sldNum" sz="quarter" idx="12"/>
          </p:nvPr>
        </p:nvSpPr>
        <p:spPr/>
        <p:txBody>
          <a:bodyPr/>
          <a:lstStyle/>
          <a:p>
            <a:fld id="{3A98EE3D-8CD1-4C3F-BD1C-C98C9596463C}" type="slidenum">
              <a:rPr lang="en-US" smtClean="0"/>
              <a:t>9</a:t>
            </a:fld>
            <a:endParaRPr lang="en-US" dirty="0"/>
          </a:p>
        </p:txBody>
      </p:sp>
    </p:spTree>
    <p:extLst>
      <p:ext uri="{BB962C8B-B14F-4D97-AF65-F5344CB8AC3E}">
        <p14:creationId xmlns:p14="http://schemas.microsoft.com/office/powerpoint/2010/main" val="1539608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trospectVTI">
  <a:themeElements>
    <a:clrScheme name="Custom 2">
      <a:dk1>
        <a:srgbClr val="595959"/>
      </a:dk1>
      <a:lt1>
        <a:srgbClr val="EAEBEC"/>
      </a:lt1>
      <a:dk2>
        <a:srgbClr val="595959"/>
      </a:dk2>
      <a:lt2>
        <a:srgbClr val="F2DF7E"/>
      </a:lt2>
      <a:accent1>
        <a:srgbClr val="F2DF7E"/>
      </a:accent1>
      <a:accent2>
        <a:srgbClr val="D9798B"/>
      </a:accent2>
      <a:accent3>
        <a:srgbClr val="33A670"/>
      </a:accent3>
      <a:accent4>
        <a:srgbClr val="77BDD9"/>
      </a:accent4>
      <a:accent5>
        <a:srgbClr val="212121"/>
      </a:accent5>
      <a:accent6>
        <a:srgbClr val="D5D5D5"/>
      </a:accent6>
      <a:hlink>
        <a:srgbClr val="33A670"/>
      </a:hlink>
      <a:folHlink>
        <a:srgbClr val="77BDD9"/>
      </a:folHlink>
    </a:clrScheme>
    <a:fontScheme name="Garamond">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Conference" id="{B1388269-6A25-4F35-91BE-E59A597AB25F}" vid="{EA621A8F-389C-4766-B7E5-1B2B7E9ADD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Geometric conference presentation</Template>
  <TotalTime>384</TotalTime>
  <Words>2151</Words>
  <Application>Microsoft Office PowerPoint</Application>
  <PresentationFormat>Widescreen</PresentationFormat>
  <Paragraphs>112</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Garamond</vt:lpstr>
      <vt:lpstr>Times New Roman</vt:lpstr>
      <vt:lpstr>RetrospectVTI</vt:lpstr>
      <vt:lpstr>Framing Disability: Understanding the  Future of  Post-Secondary Student Accessibility Accommodations by Documenting Past Experiences</vt:lpstr>
      <vt:lpstr>The Bounds of The Frame</vt:lpstr>
      <vt:lpstr>My Why: Positionality</vt:lpstr>
      <vt:lpstr>Context: When Worlds Collide</vt:lpstr>
      <vt:lpstr>We “need to strive for  structural and holistic  change in higher education policy and practice.”  - Shpigelman et al., 2022 </vt:lpstr>
      <vt:lpstr>What To Do: Research Goals </vt:lpstr>
      <vt:lpstr>Expected Methodologies: Mapping and Modelling</vt:lpstr>
      <vt:lpstr>Research Significance and Community Connections</vt:lpstr>
      <vt:lpstr>Conclusions: Why the How Matters</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Drew Fitzgerald</dc:creator>
  <cp:lastModifiedBy>Drew Fitzgerald</cp:lastModifiedBy>
  <cp:revision>6</cp:revision>
  <dcterms:created xsi:type="dcterms:W3CDTF">2025-05-21T22:23:32Z</dcterms:created>
  <dcterms:modified xsi:type="dcterms:W3CDTF">2025-05-26T02:35:33Z</dcterms:modified>
</cp:coreProperties>
</file>

<file path=docProps/thumbnail.jpeg>
</file>